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62" r:id="rId3"/>
    <p:sldId id="363" r:id="rId4"/>
    <p:sldId id="361"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9" r:id="rId20"/>
    <p:sldId id="380" r:id="rId21"/>
    <p:sldId id="378" r:id="rId22"/>
    <p:sldId id="381" r:id="rId23"/>
    <p:sldId id="382" r:id="rId24"/>
    <p:sldId id="383" r:id="rId25"/>
    <p:sldId id="384" r:id="rId26"/>
    <p:sldId id="385" r:id="rId27"/>
    <p:sldId id="386" r:id="rId28"/>
    <p:sldId id="284"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00FF"/>
    <a:srgbClr val="00CC00"/>
    <a:srgbClr val="990099"/>
    <a:srgbClr val="FF9900"/>
    <a:srgbClr val="3333CC"/>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99" autoAdjust="0"/>
  </p:normalViewPr>
  <p:slideViewPr>
    <p:cSldViewPr>
      <p:cViewPr varScale="1">
        <p:scale>
          <a:sx n="65" d="100"/>
          <a:sy n="65" d="100"/>
        </p:scale>
        <p:origin x="6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1924050" cy="60960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0" y="381000"/>
            <a:ext cx="56197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387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75" name="Picture 51" descr="E:\Borders\BorderLandscape\BDRLC032.WMF"/>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914400" y="381000"/>
            <a:ext cx="7696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76400"/>
            <a:ext cx="7696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fontAlgn="base" hangingPunct="1">
        <a:spcBef>
          <a:spcPct val="0"/>
        </a:spcBef>
        <a:spcAft>
          <a:spcPct val="0"/>
        </a:spcAft>
        <a:defRPr sz="6600">
          <a:solidFill>
            <a:schemeClr val="tx1"/>
          </a:solidFill>
          <a:latin typeface="+mj-lt"/>
          <a:ea typeface="+mj-ea"/>
          <a:cs typeface="+mj-cs"/>
        </a:defRPr>
      </a:lvl1pPr>
      <a:lvl2pPr algn="ctr" rtl="1" eaLnBrk="1" fontAlgn="base" hangingPunct="1">
        <a:spcBef>
          <a:spcPct val="0"/>
        </a:spcBef>
        <a:spcAft>
          <a:spcPct val="0"/>
        </a:spcAft>
        <a:defRPr sz="6600">
          <a:solidFill>
            <a:schemeClr val="tx1"/>
          </a:solidFill>
          <a:latin typeface="Freestyle Script" pitchFamily="66" charset="0"/>
        </a:defRPr>
      </a:lvl2pPr>
      <a:lvl3pPr algn="ctr" rtl="1" eaLnBrk="1" fontAlgn="base" hangingPunct="1">
        <a:spcBef>
          <a:spcPct val="0"/>
        </a:spcBef>
        <a:spcAft>
          <a:spcPct val="0"/>
        </a:spcAft>
        <a:defRPr sz="6600">
          <a:solidFill>
            <a:schemeClr val="tx1"/>
          </a:solidFill>
          <a:latin typeface="Freestyle Script" pitchFamily="66" charset="0"/>
        </a:defRPr>
      </a:lvl3pPr>
      <a:lvl4pPr algn="ctr" rtl="1" eaLnBrk="1" fontAlgn="base" hangingPunct="1">
        <a:spcBef>
          <a:spcPct val="0"/>
        </a:spcBef>
        <a:spcAft>
          <a:spcPct val="0"/>
        </a:spcAft>
        <a:defRPr sz="6600">
          <a:solidFill>
            <a:schemeClr val="tx1"/>
          </a:solidFill>
          <a:latin typeface="Freestyle Script" pitchFamily="66" charset="0"/>
        </a:defRPr>
      </a:lvl4pPr>
      <a:lvl5pPr algn="ctr" rtl="1" eaLnBrk="1" fontAlgn="base" hangingPunct="1">
        <a:spcBef>
          <a:spcPct val="0"/>
        </a:spcBef>
        <a:spcAft>
          <a:spcPct val="0"/>
        </a:spcAft>
        <a:defRPr sz="6600">
          <a:solidFill>
            <a:schemeClr val="tx1"/>
          </a:solidFill>
          <a:latin typeface="Freestyle Script" pitchFamily="66" charset="0"/>
        </a:defRPr>
      </a:lvl5pPr>
      <a:lvl6pPr marL="457200" algn="ctr" rtl="1" eaLnBrk="1" fontAlgn="base" hangingPunct="1">
        <a:spcBef>
          <a:spcPct val="0"/>
        </a:spcBef>
        <a:spcAft>
          <a:spcPct val="0"/>
        </a:spcAft>
        <a:defRPr sz="6600">
          <a:solidFill>
            <a:schemeClr val="tx1"/>
          </a:solidFill>
          <a:latin typeface="Freestyle Script" pitchFamily="66" charset="0"/>
        </a:defRPr>
      </a:lvl6pPr>
      <a:lvl7pPr marL="914400" algn="ctr" rtl="1" eaLnBrk="1" fontAlgn="base" hangingPunct="1">
        <a:spcBef>
          <a:spcPct val="0"/>
        </a:spcBef>
        <a:spcAft>
          <a:spcPct val="0"/>
        </a:spcAft>
        <a:defRPr sz="6600">
          <a:solidFill>
            <a:schemeClr val="tx1"/>
          </a:solidFill>
          <a:latin typeface="Freestyle Script" pitchFamily="66" charset="0"/>
        </a:defRPr>
      </a:lvl7pPr>
      <a:lvl8pPr marL="1371600" algn="ctr" rtl="1" eaLnBrk="1" fontAlgn="base" hangingPunct="1">
        <a:spcBef>
          <a:spcPct val="0"/>
        </a:spcBef>
        <a:spcAft>
          <a:spcPct val="0"/>
        </a:spcAft>
        <a:defRPr sz="6600">
          <a:solidFill>
            <a:schemeClr val="tx1"/>
          </a:solidFill>
          <a:latin typeface="Freestyle Script" pitchFamily="66" charset="0"/>
        </a:defRPr>
      </a:lvl8pPr>
      <a:lvl9pPr marL="1828800" algn="ctr" rtl="1" eaLnBrk="1" fontAlgn="base" hangingPunct="1">
        <a:spcBef>
          <a:spcPct val="0"/>
        </a:spcBef>
        <a:spcAft>
          <a:spcPct val="0"/>
        </a:spcAft>
        <a:defRPr sz="6600">
          <a:solidFill>
            <a:schemeClr val="tx1"/>
          </a:solidFill>
          <a:latin typeface="Freestyle Script" pitchFamily="66" charset="0"/>
        </a:defRPr>
      </a:lvl9pPr>
    </p:titleStyle>
    <p:bodyStyle>
      <a:lvl1pPr marL="342900" indent="-342900" algn="r" rtl="1" eaLnBrk="1" fontAlgn="base" hangingPunct="1">
        <a:spcBef>
          <a:spcPct val="20000"/>
        </a:spcBef>
        <a:spcAft>
          <a:spcPct val="0"/>
        </a:spcAft>
        <a:buChar char="•"/>
        <a:defRPr sz="4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4400">
          <a:solidFill>
            <a:schemeClr val="tx1"/>
          </a:solidFill>
          <a:latin typeface="+mn-lt"/>
        </a:defRPr>
      </a:lvl2pPr>
      <a:lvl3pPr marL="1143000" indent="-228600" algn="r" rtl="1" eaLnBrk="1" fontAlgn="base" hangingPunct="1">
        <a:spcBef>
          <a:spcPct val="20000"/>
        </a:spcBef>
        <a:spcAft>
          <a:spcPct val="0"/>
        </a:spcAft>
        <a:buChar char="•"/>
        <a:defRPr sz="4000">
          <a:solidFill>
            <a:schemeClr val="tx1"/>
          </a:solidFill>
          <a:latin typeface="+mn-lt"/>
        </a:defRPr>
      </a:lvl3pPr>
      <a:lvl4pPr marL="1600200" indent="-228600" algn="r" rtl="1" eaLnBrk="1" fontAlgn="base" hangingPunct="1">
        <a:spcBef>
          <a:spcPct val="20000"/>
        </a:spcBef>
        <a:spcAft>
          <a:spcPct val="0"/>
        </a:spcAft>
        <a:buChar char="–"/>
        <a:defRPr sz="3600">
          <a:solidFill>
            <a:schemeClr val="tx1"/>
          </a:solidFill>
          <a:latin typeface="+mn-lt"/>
        </a:defRPr>
      </a:lvl4pPr>
      <a:lvl5pPr marL="2057400" indent="-228600" algn="r" rtl="1" eaLnBrk="1" fontAlgn="base" hangingPunct="1">
        <a:spcBef>
          <a:spcPct val="20000"/>
        </a:spcBef>
        <a:spcAft>
          <a:spcPct val="0"/>
        </a:spcAft>
        <a:buChar char="»"/>
        <a:defRPr sz="3600">
          <a:solidFill>
            <a:schemeClr val="tx1"/>
          </a:solidFill>
          <a:latin typeface="+mn-lt"/>
        </a:defRPr>
      </a:lvl5pPr>
      <a:lvl6pPr marL="2514600" indent="-228600" algn="r" rtl="1" eaLnBrk="1" fontAlgn="base" hangingPunct="1">
        <a:spcBef>
          <a:spcPct val="20000"/>
        </a:spcBef>
        <a:spcAft>
          <a:spcPct val="0"/>
        </a:spcAft>
        <a:buChar char="»"/>
        <a:defRPr sz="3600">
          <a:solidFill>
            <a:schemeClr val="tx1"/>
          </a:solidFill>
          <a:latin typeface="+mn-lt"/>
        </a:defRPr>
      </a:lvl6pPr>
      <a:lvl7pPr marL="2971800" indent="-228600" algn="r" rtl="1" eaLnBrk="1" fontAlgn="base" hangingPunct="1">
        <a:spcBef>
          <a:spcPct val="20000"/>
        </a:spcBef>
        <a:spcAft>
          <a:spcPct val="0"/>
        </a:spcAft>
        <a:buChar char="»"/>
        <a:defRPr sz="3600">
          <a:solidFill>
            <a:schemeClr val="tx1"/>
          </a:solidFill>
          <a:latin typeface="+mn-lt"/>
        </a:defRPr>
      </a:lvl7pPr>
      <a:lvl8pPr marL="3429000" indent="-228600" algn="r" rtl="1" eaLnBrk="1" fontAlgn="base" hangingPunct="1">
        <a:spcBef>
          <a:spcPct val="20000"/>
        </a:spcBef>
        <a:spcAft>
          <a:spcPct val="0"/>
        </a:spcAft>
        <a:buChar char="»"/>
        <a:defRPr sz="3600">
          <a:solidFill>
            <a:schemeClr val="tx1"/>
          </a:solidFill>
          <a:latin typeface="+mn-lt"/>
        </a:defRPr>
      </a:lvl8pPr>
      <a:lvl9pPr marL="3886200" indent="-228600" algn="r" rtl="1" eaLnBrk="1" fontAlgn="base" hangingPunct="1">
        <a:spcBef>
          <a:spcPct val="20000"/>
        </a:spcBef>
        <a:spcAft>
          <a:spcPct val="0"/>
        </a:spcAft>
        <a:buChar char="»"/>
        <a:defRPr sz="36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ENGINEER\Desktop\002170196e1c0f08958a42.jpg"/>
          <p:cNvPicPr>
            <a:picLocks noChangeAspect="1" noChangeArrowheads="1"/>
          </p:cNvPicPr>
          <p:nvPr/>
        </p:nvPicPr>
        <p:blipFill>
          <a:blip r:embed="rId2" cstate="print">
            <a:lum bright="51000"/>
          </a:blip>
          <a:srcRect t="7317" b="21951"/>
          <a:stretch>
            <a:fillRect/>
          </a:stretch>
        </p:blipFill>
        <p:spPr bwMode="auto">
          <a:xfrm>
            <a:off x="539552" y="188639"/>
            <a:ext cx="8352928" cy="2808313"/>
          </a:xfrm>
          <a:prstGeom prst="rect">
            <a:avLst/>
          </a:prstGeom>
          <a:ln>
            <a:noFill/>
          </a:ln>
          <a:effectLst>
            <a:softEdge rad="112500"/>
          </a:effectLst>
        </p:spPr>
      </p:pic>
      <p:sp>
        <p:nvSpPr>
          <p:cNvPr id="14" name="Title 13"/>
          <p:cNvSpPr>
            <a:spLocks noGrp="1"/>
          </p:cNvSpPr>
          <p:nvPr>
            <p:ph type="ctrTitle"/>
          </p:nvPr>
        </p:nvSpPr>
        <p:spPr>
          <a:xfrm>
            <a:off x="755576" y="3068960"/>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0000FF"/>
                </a:solidFill>
                <a:effectLst>
                  <a:outerShdw blurRad="80000" dist="40000" dir="5040000" algn="tl">
                    <a:srgbClr val="000000">
                      <a:alpha val="30000"/>
                    </a:srgbClr>
                  </a:outerShdw>
                  <a:reflection blurRad="6350" stA="55000" endA="300" endPos="45500" dir="5400000" sy="-100000" algn="bl" rotWithShape="0"/>
                </a:effectLst>
                <a:latin typeface="Segoe UI Semibold" pitchFamily="34" charset="0"/>
              </a:rPr>
              <a:t>Traffic Engineering</a:t>
            </a:r>
            <a:endParaRPr lang="ar-IQ" b="1" dirty="0">
              <a:ln w="11430"/>
              <a:solidFill>
                <a:srgbClr val="0000FF"/>
              </a:solidFill>
              <a:effectLst>
                <a:outerShdw blurRad="80000" dist="40000" dir="5040000" algn="tl">
                  <a:srgbClr val="000000">
                    <a:alpha val="30000"/>
                  </a:srgbClr>
                </a:outerShdw>
                <a:reflection blurRad="6350" stA="55000" endA="300" endPos="45500" dir="5400000" sy="-100000" algn="bl" rotWithShape="0"/>
              </a:effectLst>
              <a:latin typeface="Segoe UI Semibold" pitchFamily="34" charset="0"/>
            </a:endParaRPr>
          </a:p>
        </p:txBody>
      </p:sp>
      <p:sp>
        <p:nvSpPr>
          <p:cNvPr id="15" name="TextBox 14"/>
          <p:cNvSpPr txBox="1"/>
          <p:nvPr/>
        </p:nvSpPr>
        <p:spPr>
          <a:xfrm>
            <a:off x="1547664" y="1844824"/>
            <a:ext cx="6192688" cy="1200329"/>
          </a:xfrm>
          <a:prstGeom prst="rect">
            <a:avLst/>
          </a:prstGeom>
          <a:noFill/>
        </p:spPr>
        <p:txBody>
          <a:bodyPr wrap="square" rtlCol="1">
            <a:spAutoFit/>
          </a:bodyPr>
          <a:lstStyle/>
          <a:p>
            <a:pPr algn="ctr" rtl="0"/>
            <a:r>
              <a:rPr lang="en-US" sz="2400" b="1" dirty="0" smtClean="0">
                <a:solidFill>
                  <a:srgbClr val="FF0000"/>
                </a:solidFill>
                <a:latin typeface="Lucida Calligraphy" pitchFamily="66" charset="0"/>
              </a:rPr>
              <a:t>University of </a:t>
            </a:r>
            <a:r>
              <a:rPr lang="en-US" sz="2400" b="1" dirty="0" err="1" smtClean="0">
                <a:solidFill>
                  <a:srgbClr val="FF0000"/>
                </a:solidFill>
                <a:latin typeface="Lucida Calligraphy" pitchFamily="66" charset="0"/>
              </a:rPr>
              <a:t>Diyala</a:t>
            </a:r>
            <a:endParaRPr lang="en-US" sz="2400" b="1" dirty="0" smtClean="0">
              <a:solidFill>
                <a:srgbClr val="FF0000"/>
              </a:solidFill>
              <a:latin typeface="Lucida Calligraphy" pitchFamily="66" charset="0"/>
            </a:endParaRPr>
          </a:p>
          <a:p>
            <a:pPr algn="ctr" rtl="0"/>
            <a:r>
              <a:rPr lang="en-US" sz="2400" b="1" dirty="0" smtClean="0">
                <a:solidFill>
                  <a:srgbClr val="FF0000"/>
                </a:solidFill>
                <a:latin typeface="Lucida Calligraphy" pitchFamily="66" charset="0"/>
              </a:rPr>
              <a:t>College of Engineering</a:t>
            </a:r>
          </a:p>
          <a:p>
            <a:pPr algn="ctr" rtl="0"/>
            <a:r>
              <a:rPr lang="en-US" sz="2400" b="1" dirty="0" smtClean="0">
                <a:solidFill>
                  <a:srgbClr val="FF0000"/>
                </a:solidFill>
                <a:latin typeface="Lucida Calligraphy" pitchFamily="66" charset="0"/>
              </a:rPr>
              <a:t>Civil Engineering Department</a:t>
            </a:r>
            <a:endParaRPr lang="ar-IQ" sz="2400" b="1" dirty="0">
              <a:solidFill>
                <a:srgbClr val="FF0000"/>
              </a:solidFill>
              <a:latin typeface="Lucida Calligraphy"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168352" cy="92333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Phase Design</a:t>
            </a:r>
          </a:p>
        </p:txBody>
      </p:sp>
      <p:pic>
        <p:nvPicPr>
          <p:cNvPr id="261122" name="Picture 2" descr="http://www.civil.iitb.ac.in/~vmtom/1100_LnTse/529_lnTse/plain/img7.gif"/>
          <p:cNvPicPr>
            <a:picLocks noChangeAspect="1" noChangeArrowheads="1"/>
          </p:cNvPicPr>
          <p:nvPr/>
        </p:nvPicPr>
        <p:blipFill>
          <a:blip r:embed="rId2" cstate="print"/>
          <a:srcRect/>
          <a:stretch>
            <a:fillRect/>
          </a:stretch>
        </p:blipFill>
        <p:spPr bwMode="auto">
          <a:xfrm>
            <a:off x="1547663" y="980728"/>
            <a:ext cx="6120681" cy="49922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600400" cy="85408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Intervals Time</a:t>
            </a:r>
          </a:p>
        </p:txBody>
      </p:sp>
      <p:sp>
        <p:nvSpPr>
          <p:cNvPr id="260097" name="Rectangle 1"/>
          <p:cNvSpPr>
            <a:spLocks noChangeArrowheads="1"/>
          </p:cNvSpPr>
          <p:nvPr/>
        </p:nvSpPr>
        <p:spPr bwMode="auto">
          <a:xfrm>
            <a:off x="539552" y="688042"/>
            <a:ext cx="792088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lang="en-US" sz="2800" dirty="0" smtClean="0">
                <a:latin typeface="Comic Sans MS" pitchFamily="66" charset="0"/>
              </a:rPr>
              <a:t>Sort of traffic signals are in Iraq is </a:t>
            </a:r>
          </a:p>
          <a:p>
            <a:pPr marL="0" marR="0" lvl="0" indent="0" algn="ctr" defTabSz="914400" rtl="0" eaLnBrk="1" fontAlgn="base" latinLnBrk="0" hangingPunct="1">
              <a:lnSpc>
                <a:spcPct val="150000"/>
              </a:lnSpc>
              <a:spcBef>
                <a:spcPct val="0"/>
              </a:spcBef>
              <a:spcAft>
                <a:spcPct val="0"/>
              </a:spcAft>
              <a:buClrTx/>
              <a:buSzTx/>
              <a:tabLst/>
            </a:pPr>
            <a:endParaRPr lang="en-US" sz="2800" dirty="0" smtClean="0">
              <a:latin typeface="Comic Sans MS" pitchFamily="66" charset="0"/>
            </a:endParaRPr>
          </a:p>
          <a:p>
            <a:pPr marL="0" marR="0" lvl="0" indent="0" algn="l" defTabSz="914400" rtl="0" eaLnBrk="1" fontAlgn="base" latinLnBrk="0" hangingPunct="1">
              <a:lnSpc>
                <a:spcPct val="150000"/>
              </a:lnSpc>
              <a:spcBef>
                <a:spcPct val="0"/>
              </a:spcBef>
              <a:spcAft>
                <a:spcPct val="0"/>
              </a:spcAft>
              <a:buClrTx/>
              <a:buSzTx/>
              <a:tabLst/>
            </a:pPr>
            <a:r>
              <a:rPr lang="en-US" sz="2800" dirty="0" smtClean="0">
                <a:latin typeface="Comic Sans MS" pitchFamily="66" charset="0"/>
              </a:rPr>
              <a:t>(</a:t>
            </a:r>
            <a:r>
              <a:rPr lang="en-US" sz="2800" dirty="0" smtClean="0">
                <a:solidFill>
                  <a:srgbClr val="FF0000"/>
                </a:solidFill>
                <a:latin typeface="Comic Sans MS" pitchFamily="66" charset="0"/>
              </a:rPr>
              <a:t>Red</a:t>
            </a:r>
            <a:r>
              <a:rPr lang="en-US" sz="2800" dirty="0" smtClean="0">
                <a:latin typeface="Comic Sans MS" pitchFamily="66" charset="0"/>
              </a:rPr>
              <a:t> – </a:t>
            </a:r>
            <a:r>
              <a:rPr lang="en-US" sz="2800" dirty="0" smtClean="0">
                <a:solidFill>
                  <a:srgbClr val="00CC00"/>
                </a:solidFill>
                <a:latin typeface="Comic Sans MS" pitchFamily="66" charset="0"/>
              </a:rPr>
              <a:t>Green</a:t>
            </a:r>
            <a:r>
              <a:rPr lang="en-US" sz="2800" dirty="0" smtClean="0">
                <a:latin typeface="Comic Sans MS" pitchFamily="66" charset="0"/>
              </a:rPr>
              <a:t> – </a:t>
            </a:r>
            <a:r>
              <a:rPr lang="en-US" sz="2800" dirty="0" smtClean="0">
                <a:solidFill>
                  <a:srgbClr val="FF9900"/>
                </a:solidFill>
                <a:latin typeface="Comic Sans MS" pitchFamily="66" charset="0"/>
              </a:rPr>
              <a:t>Amber</a:t>
            </a:r>
            <a:r>
              <a:rPr lang="en-US" sz="2800" dirty="0" smtClean="0">
                <a:latin typeface="Comic Sans MS" pitchFamily="66" charset="0"/>
              </a:rPr>
              <a:t>)</a:t>
            </a:r>
          </a:p>
          <a:p>
            <a:pPr marL="0" marR="0" lvl="0" indent="0" algn="l" defTabSz="914400" rtl="0" eaLnBrk="1" fontAlgn="base" latinLnBrk="0" hangingPunct="1">
              <a:lnSpc>
                <a:spcPct val="150000"/>
              </a:lnSpc>
              <a:spcBef>
                <a:spcPct val="0"/>
              </a:spcBef>
              <a:spcAft>
                <a:spcPct val="0"/>
              </a:spcAft>
              <a:buClrTx/>
              <a:buSzTx/>
              <a:tabLst/>
            </a:pPr>
            <a:r>
              <a:rPr lang="en-US" sz="2800" dirty="0" smtClean="0">
                <a:latin typeface="Comic Sans MS" pitchFamily="66" charset="0"/>
              </a:rPr>
              <a:t> </a:t>
            </a:r>
          </a:p>
          <a:p>
            <a:pPr marL="0" marR="0" lvl="0" indent="0" algn="l" defTabSz="914400" rtl="0" eaLnBrk="1" fontAlgn="base" latinLnBrk="0" hangingPunct="1">
              <a:lnSpc>
                <a:spcPct val="150000"/>
              </a:lnSpc>
              <a:spcBef>
                <a:spcPct val="0"/>
              </a:spcBef>
              <a:spcAft>
                <a:spcPct val="0"/>
              </a:spcAft>
              <a:buClrTx/>
              <a:buSzTx/>
              <a:tabLst/>
            </a:pPr>
            <a:r>
              <a:rPr lang="en-US" sz="2800" dirty="0" smtClean="0">
                <a:latin typeface="Comic Sans MS" pitchFamily="66" charset="0"/>
              </a:rPr>
              <a:t>(</a:t>
            </a:r>
            <a:r>
              <a:rPr lang="en-US" sz="2800" dirty="0" smtClean="0">
                <a:solidFill>
                  <a:srgbClr val="FF0000"/>
                </a:solidFill>
                <a:latin typeface="Comic Sans MS" pitchFamily="66" charset="0"/>
              </a:rPr>
              <a:t> Red </a:t>
            </a:r>
            <a:r>
              <a:rPr lang="en-US" sz="2800" dirty="0" smtClean="0">
                <a:latin typeface="Comic Sans MS" pitchFamily="66" charset="0"/>
              </a:rPr>
              <a:t>– </a:t>
            </a:r>
            <a:r>
              <a:rPr lang="en-US" sz="2800" dirty="0" smtClean="0">
                <a:solidFill>
                  <a:srgbClr val="FF0000"/>
                </a:solidFill>
                <a:latin typeface="Comic Sans MS" pitchFamily="66" charset="0"/>
              </a:rPr>
              <a:t>Red</a:t>
            </a:r>
            <a:r>
              <a:rPr lang="en-US" sz="2800" dirty="0" smtClean="0">
                <a:solidFill>
                  <a:srgbClr val="0000FF"/>
                </a:solidFill>
                <a:latin typeface="Comic Sans MS" pitchFamily="66" charset="0"/>
              </a:rPr>
              <a:t>/</a:t>
            </a:r>
            <a:r>
              <a:rPr lang="en-US" sz="2800" dirty="0" smtClean="0">
                <a:solidFill>
                  <a:srgbClr val="FF9900"/>
                </a:solidFill>
                <a:latin typeface="Comic Sans MS" pitchFamily="66" charset="0"/>
              </a:rPr>
              <a:t>Amber</a:t>
            </a:r>
            <a:r>
              <a:rPr lang="en-US" sz="2800" dirty="0" smtClean="0">
                <a:latin typeface="Comic Sans MS" pitchFamily="66" charset="0"/>
              </a:rPr>
              <a:t> – </a:t>
            </a:r>
            <a:r>
              <a:rPr lang="en-US" sz="2800" dirty="0" smtClean="0">
                <a:solidFill>
                  <a:srgbClr val="00CC00"/>
                </a:solidFill>
                <a:latin typeface="Comic Sans MS" pitchFamily="66" charset="0"/>
              </a:rPr>
              <a:t>Green</a:t>
            </a:r>
            <a:r>
              <a:rPr lang="en-US" sz="2800" dirty="0" smtClean="0">
                <a:latin typeface="Comic Sans MS" pitchFamily="66" charset="0"/>
              </a:rPr>
              <a:t> – </a:t>
            </a:r>
            <a:r>
              <a:rPr lang="en-US" sz="2800" dirty="0" smtClean="0">
                <a:solidFill>
                  <a:srgbClr val="FF9900"/>
                </a:solidFill>
                <a:latin typeface="Comic Sans MS" pitchFamily="66" charset="0"/>
              </a:rPr>
              <a:t>Amber</a:t>
            </a:r>
            <a:r>
              <a:rPr lang="en-US" sz="2800" dirty="0" smtClean="0">
                <a:latin typeface="Comic Sans MS" pitchFamily="66" charset="0"/>
              </a:rPr>
              <a:t>)</a:t>
            </a:r>
          </a:p>
          <a:p>
            <a:pPr marL="0" marR="0" lvl="0" indent="0" algn="ctr" defTabSz="914400" rtl="0" eaLnBrk="1" fontAlgn="base" latinLnBrk="0" hangingPunct="1">
              <a:lnSpc>
                <a:spcPct val="150000"/>
              </a:lnSpc>
              <a:spcBef>
                <a:spcPct val="0"/>
              </a:spcBef>
              <a:spcAft>
                <a:spcPct val="0"/>
              </a:spcAft>
              <a:buClrTx/>
              <a:buSzTx/>
              <a:tabLst/>
            </a:pPr>
            <a:endParaRPr lang="en-US" sz="2800" dirty="0" smtClean="0">
              <a:latin typeface="Comic Sans MS" pitchFamily="66" charset="0"/>
            </a:endParaRPr>
          </a:p>
          <a:p>
            <a:pPr marL="0" marR="0" lvl="0" indent="0" algn="ctr" defTabSz="914400" rtl="0" eaLnBrk="1" fontAlgn="base" latinLnBrk="0" hangingPunct="1">
              <a:lnSpc>
                <a:spcPct val="150000"/>
              </a:lnSpc>
              <a:spcBef>
                <a:spcPct val="0"/>
              </a:spcBef>
              <a:spcAft>
                <a:spcPct val="0"/>
              </a:spcAft>
              <a:buClrTx/>
              <a:buSzTx/>
              <a:tabLst/>
            </a:pPr>
            <a:endParaRPr lang="en-US" sz="2800" dirty="0" smtClean="0">
              <a:latin typeface="Comic Sans MS" pitchFamily="66"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lang="en-US" sz="2800" dirty="0" smtClean="0">
                <a:solidFill>
                  <a:srgbClr val="FF9900"/>
                </a:solidFill>
                <a:latin typeface="Comic Sans MS" pitchFamily="66" charset="0"/>
              </a:rPr>
              <a:t>Amber</a:t>
            </a:r>
            <a:r>
              <a:rPr lang="en-US" sz="2800" dirty="0" smtClean="0">
                <a:latin typeface="Comic Sans MS" pitchFamily="66" charset="0"/>
              </a:rPr>
              <a:t> = 3 second</a:t>
            </a:r>
          </a:p>
          <a:p>
            <a:pPr marL="0" marR="0" lvl="0" indent="0" algn="l" defTabSz="914400" rtl="0" eaLnBrk="0" fontAlgn="base" latinLnBrk="0" hangingPunct="0">
              <a:lnSpc>
                <a:spcPct val="150000"/>
              </a:lnSpc>
              <a:spcBef>
                <a:spcPct val="0"/>
              </a:spcBef>
              <a:spcAft>
                <a:spcPct val="0"/>
              </a:spcAft>
              <a:buClrTx/>
              <a:buSzTx/>
              <a:buFont typeface="Wingdings" pitchFamily="2" charset="2"/>
              <a:buChar char="Ø"/>
              <a:tabLst/>
            </a:pPr>
            <a:r>
              <a:rPr lang="en-US" sz="2800" dirty="0" smtClean="0">
                <a:solidFill>
                  <a:srgbClr val="FF0000"/>
                </a:solidFill>
                <a:latin typeface="Comic Sans MS" pitchFamily="66" charset="0"/>
              </a:rPr>
              <a:t>Red</a:t>
            </a:r>
            <a:r>
              <a:rPr lang="en-US" sz="2800" dirty="0" smtClean="0">
                <a:solidFill>
                  <a:srgbClr val="0000FF"/>
                </a:solidFill>
                <a:latin typeface="Comic Sans MS" pitchFamily="66" charset="0"/>
              </a:rPr>
              <a:t>/</a:t>
            </a:r>
            <a:r>
              <a:rPr lang="en-US" sz="2800" dirty="0" smtClean="0">
                <a:solidFill>
                  <a:srgbClr val="FF9900"/>
                </a:solidFill>
                <a:latin typeface="Comic Sans MS" pitchFamily="66" charset="0"/>
              </a:rPr>
              <a:t>Amber</a:t>
            </a:r>
            <a:r>
              <a:rPr lang="en-US" sz="2800" dirty="0" smtClean="0">
                <a:latin typeface="Comic Sans MS" pitchFamily="66" charset="0"/>
              </a:rPr>
              <a:t> (</a:t>
            </a:r>
            <a:r>
              <a:rPr lang="en-US" sz="2800" dirty="0" smtClean="0">
                <a:solidFill>
                  <a:srgbClr val="FF0000"/>
                </a:solidFill>
                <a:latin typeface="Comic Sans MS" pitchFamily="66" charset="0"/>
              </a:rPr>
              <a:t>all read</a:t>
            </a:r>
            <a:r>
              <a:rPr lang="en-US" sz="2800" dirty="0" smtClean="0">
                <a:latin typeface="Comic Sans MS" pitchFamily="66" charset="0"/>
              </a:rPr>
              <a:t>)= 2 second</a:t>
            </a:r>
          </a:p>
        </p:txBody>
      </p:sp>
      <p:pic>
        <p:nvPicPr>
          <p:cNvPr id="260100" name="Picture 4" descr="http://upload.wikimedia.org/wikipedia/commons/2/26/Traffic_lights_3_states.png"/>
          <p:cNvPicPr>
            <a:picLocks noChangeAspect="1" noChangeArrowheads="1"/>
          </p:cNvPicPr>
          <p:nvPr/>
        </p:nvPicPr>
        <p:blipFill>
          <a:blip r:embed="rId2" cstate="print"/>
          <a:srcRect/>
          <a:stretch>
            <a:fillRect/>
          </a:stretch>
        </p:blipFill>
        <p:spPr bwMode="auto">
          <a:xfrm>
            <a:off x="4499991" y="1340768"/>
            <a:ext cx="2021985" cy="1872208"/>
          </a:xfrm>
          <a:prstGeom prst="rect">
            <a:avLst/>
          </a:prstGeom>
          <a:noFill/>
        </p:spPr>
      </p:pic>
      <p:pic>
        <p:nvPicPr>
          <p:cNvPr id="260104" name="Picture 8" descr="http://www.whatcar.com/NonCar/AC/27510101035121.jpg"/>
          <p:cNvPicPr>
            <a:picLocks noChangeAspect="1" noChangeArrowheads="1"/>
          </p:cNvPicPr>
          <p:nvPr/>
        </p:nvPicPr>
        <p:blipFill>
          <a:blip r:embed="rId3" cstate="print"/>
          <a:srcRect t="17823"/>
          <a:stretch>
            <a:fillRect/>
          </a:stretch>
        </p:blipFill>
        <p:spPr bwMode="auto">
          <a:xfrm>
            <a:off x="6084168" y="3861048"/>
            <a:ext cx="2448272" cy="17656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600400" cy="85408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Intervals Time</a:t>
            </a:r>
          </a:p>
        </p:txBody>
      </p:sp>
      <p:sp>
        <p:nvSpPr>
          <p:cNvPr id="259073" name="Rectangle 1"/>
          <p:cNvSpPr>
            <a:spLocks noChangeArrowheads="1"/>
          </p:cNvSpPr>
          <p:nvPr/>
        </p:nvSpPr>
        <p:spPr bwMode="auto">
          <a:xfrm>
            <a:off x="611560" y="836712"/>
            <a:ext cx="82809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pPr>
            <a:r>
              <a:rPr lang="en-US" sz="2800" dirty="0" smtClean="0">
                <a:solidFill>
                  <a:srgbClr val="0000FF"/>
                </a:solidFill>
                <a:latin typeface="Comic Sans MS" pitchFamily="66" charset="0"/>
              </a:rPr>
              <a:t>The change interval or yellow time (Amber) </a:t>
            </a:r>
          </a:p>
          <a:p>
            <a:pPr marL="0" marR="0" lvl="0" indent="0" algn="justLow" defTabSz="914400" rtl="0" eaLnBrk="1" fontAlgn="base" latinLnBrk="0" hangingPunct="1">
              <a:lnSpc>
                <a:spcPct val="100000"/>
              </a:lnSpc>
              <a:spcBef>
                <a:spcPct val="0"/>
              </a:spcBef>
              <a:spcAft>
                <a:spcPct val="0"/>
              </a:spcAft>
              <a:buClrTx/>
              <a:buSzTx/>
              <a:tabLst/>
            </a:pPr>
            <a:r>
              <a:rPr lang="en-US" sz="2800" dirty="0" smtClean="0">
                <a:latin typeface="Comic Sans MS" pitchFamily="66" charset="0"/>
              </a:rPr>
              <a:t>It</a:t>
            </a:r>
            <a:r>
              <a:rPr lang="en-US" sz="2800" dirty="0" smtClean="0">
                <a:solidFill>
                  <a:srgbClr val="0000FF"/>
                </a:solidFill>
                <a:latin typeface="Comic Sans MS" pitchFamily="66" charset="0"/>
              </a:rPr>
              <a:t> </a:t>
            </a:r>
            <a:r>
              <a:rPr lang="en-US" sz="2800" dirty="0" smtClean="0">
                <a:latin typeface="Comic Sans MS" pitchFamily="66" charset="0"/>
              </a:rPr>
              <a:t>is provided after green time for movement. The purpose is to warn a driver approaching the intersection during the end of a green time about the coming of a red signal.</a:t>
            </a:r>
          </a:p>
        </p:txBody>
      </p:sp>
      <p:pic>
        <p:nvPicPr>
          <p:cNvPr id="4" name="Picture 2"/>
          <p:cNvPicPr>
            <a:picLocks noChangeAspect="1" noChangeArrowheads="1"/>
          </p:cNvPicPr>
          <p:nvPr/>
        </p:nvPicPr>
        <p:blipFill>
          <a:blip r:embed="rId2" cstate="print"/>
          <a:srcRect/>
          <a:stretch>
            <a:fillRect/>
          </a:stretch>
        </p:blipFill>
        <p:spPr bwMode="auto">
          <a:xfrm>
            <a:off x="611560" y="3284984"/>
            <a:ext cx="8182571"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600400" cy="85408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Intervals Time</a:t>
            </a:r>
          </a:p>
        </p:txBody>
      </p:sp>
      <p:sp>
        <p:nvSpPr>
          <p:cNvPr id="3" name="Rectangle 2"/>
          <p:cNvSpPr/>
          <p:nvPr/>
        </p:nvSpPr>
        <p:spPr>
          <a:xfrm>
            <a:off x="683568" y="836712"/>
            <a:ext cx="8064896" cy="3046988"/>
          </a:xfrm>
          <a:prstGeom prst="rect">
            <a:avLst/>
          </a:prstGeom>
        </p:spPr>
        <p:txBody>
          <a:bodyPr wrap="square">
            <a:spAutoFit/>
          </a:bodyPr>
          <a:lstStyle/>
          <a:p>
            <a:pPr lvl="0" algn="justLow" rtl="0" eaLnBrk="0" fontAlgn="base" hangingPunct="0">
              <a:spcBef>
                <a:spcPct val="0"/>
              </a:spcBef>
              <a:spcAft>
                <a:spcPct val="0"/>
              </a:spcAft>
              <a:buFont typeface="Wingdings" pitchFamily="2" charset="2"/>
              <a:buChar char="Ø"/>
            </a:pPr>
            <a:r>
              <a:rPr lang="en-US" sz="2400" dirty="0" smtClean="0">
                <a:solidFill>
                  <a:srgbClr val="0000FF"/>
                </a:solidFill>
                <a:latin typeface="Comic Sans MS" pitchFamily="66" charset="0"/>
              </a:rPr>
              <a:t>The clearance interval (Red/Amber) </a:t>
            </a:r>
          </a:p>
          <a:p>
            <a:pPr lvl="0" algn="justLow" rtl="0" eaLnBrk="0" fontAlgn="base" hangingPunct="0">
              <a:spcBef>
                <a:spcPct val="0"/>
              </a:spcBef>
              <a:spcAft>
                <a:spcPct val="0"/>
              </a:spcAft>
            </a:pPr>
            <a:r>
              <a:rPr lang="en-US" sz="2400" dirty="0" smtClean="0">
                <a:latin typeface="Comic Sans MS" pitchFamily="66" charset="0"/>
              </a:rPr>
              <a:t>It</a:t>
            </a:r>
            <a:r>
              <a:rPr lang="en-US" sz="2400" dirty="0" smtClean="0">
                <a:solidFill>
                  <a:srgbClr val="0000FF"/>
                </a:solidFill>
                <a:latin typeface="Comic Sans MS" pitchFamily="66" charset="0"/>
              </a:rPr>
              <a:t> </a:t>
            </a:r>
            <a:r>
              <a:rPr lang="en-US" sz="2400" dirty="0" smtClean="0">
                <a:latin typeface="Comic Sans MS" pitchFamily="66" charset="0"/>
              </a:rPr>
              <a:t>is provided after yellow interval, it is used to clear off the vehicles in the intersection. Clearance interval is optional in a signal design. It depends on the geometry of the intersection. If the intersection is small, then there is no need of clearance interval whereas for very large intersections, it may be provided.</a:t>
            </a:r>
          </a:p>
        </p:txBody>
      </p:sp>
      <p:pic>
        <p:nvPicPr>
          <p:cNvPr id="4" name="Picture 2"/>
          <p:cNvPicPr>
            <a:picLocks noChangeAspect="1" noChangeArrowheads="1"/>
          </p:cNvPicPr>
          <p:nvPr/>
        </p:nvPicPr>
        <p:blipFill>
          <a:blip r:embed="rId2" cstate="print"/>
          <a:srcRect/>
          <a:stretch>
            <a:fillRect/>
          </a:stretch>
        </p:blipFill>
        <p:spPr bwMode="auto">
          <a:xfrm>
            <a:off x="827584" y="4005064"/>
            <a:ext cx="7848872" cy="2486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600400" cy="85408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Intervals Time</a:t>
            </a:r>
          </a:p>
        </p:txBody>
      </p:sp>
      <p:sp>
        <p:nvSpPr>
          <p:cNvPr id="3" name="Rectangle 2"/>
          <p:cNvSpPr/>
          <p:nvPr/>
        </p:nvSpPr>
        <p:spPr>
          <a:xfrm>
            <a:off x="611560" y="908720"/>
            <a:ext cx="8136904" cy="1815882"/>
          </a:xfrm>
          <a:prstGeom prst="rect">
            <a:avLst/>
          </a:prstGeom>
        </p:spPr>
        <p:txBody>
          <a:bodyPr wrap="square">
            <a:spAutoFit/>
          </a:bodyPr>
          <a:lstStyle/>
          <a:p>
            <a:pPr lvl="0" algn="justLow" rtl="0" eaLnBrk="0" fontAlgn="base" hangingPunct="0">
              <a:spcBef>
                <a:spcPct val="0"/>
              </a:spcBef>
              <a:spcAft>
                <a:spcPct val="0"/>
              </a:spcAft>
              <a:buFont typeface="Wingdings" pitchFamily="2" charset="2"/>
              <a:buChar char="Ø"/>
            </a:pPr>
            <a:r>
              <a:rPr lang="en-US" sz="2800" dirty="0" err="1" smtClean="0">
                <a:solidFill>
                  <a:srgbClr val="0000FF"/>
                </a:solidFill>
                <a:latin typeface="Comic Sans MS" pitchFamily="66" charset="0"/>
              </a:rPr>
              <a:t>Intergreen</a:t>
            </a:r>
            <a:r>
              <a:rPr lang="en-US" sz="2800" dirty="0" smtClean="0">
                <a:solidFill>
                  <a:srgbClr val="0000FF"/>
                </a:solidFill>
                <a:latin typeface="Comic Sans MS" pitchFamily="66" charset="0"/>
              </a:rPr>
              <a:t> Period (</a:t>
            </a:r>
            <a:r>
              <a:rPr lang="en-US" sz="2800" dirty="0" err="1" smtClean="0">
                <a:solidFill>
                  <a:srgbClr val="0000FF"/>
                </a:solidFill>
                <a:latin typeface="Comic Sans MS" pitchFamily="66" charset="0"/>
              </a:rPr>
              <a:t>Ig</a:t>
            </a:r>
            <a:r>
              <a:rPr lang="en-US" sz="2800" dirty="0" smtClean="0">
                <a:solidFill>
                  <a:srgbClr val="0000FF"/>
                </a:solidFill>
                <a:latin typeface="Comic Sans MS" pitchFamily="66" charset="0"/>
              </a:rPr>
              <a:t>)</a:t>
            </a:r>
          </a:p>
          <a:p>
            <a:pPr lvl="0" algn="justLow" rtl="0" eaLnBrk="0" fontAlgn="base" hangingPunct="0">
              <a:spcBef>
                <a:spcPct val="0"/>
              </a:spcBef>
              <a:spcAft>
                <a:spcPct val="0"/>
              </a:spcAft>
            </a:pPr>
            <a:r>
              <a:rPr lang="en-US" sz="2800" dirty="0" smtClean="0">
                <a:latin typeface="Comic Sans MS" pitchFamily="66" charset="0"/>
              </a:rPr>
              <a:t>It</a:t>
            </a:r>
            <a:r>
              <a:rPr lang="en-US" sz="2800" dirty="0" smtClean="0">
                <a:solidFill>
                  <a:srgbClr val="0000FF"/>
                </a:solidFill>
                <a:latin typeface="Comic Sans MS" pitchFamily="66" charset="0"/>
              </a:rPr>
              <a:t> </a:t>
            </a:r>
            <a:r>
              <a:rPr lang="en-US" sz="2800" dirty="0" smtClean="0">
                <a:latin typeface="Comic Sans MS" pitchFamily="66" charset="0"/>
              </a:rPr>
              <a:t>is the period between the end of green on one phase and start of green on next phase, </a:t>
            </a:r>
          </a:p>
          <a:p>
            <a:pPr lvl="0" algn="justLow" rtl="0" eaLnBrk="0" fontAlgn="base" hangingPunct="0">
              <a:spcBef>
                <a:spcPct val="0"/>
              </a:spcBef>
              <a:spcAft>
                <a:spcPct val="0"/>
              </a:spcAft>
            </a:pPr>
            <a:r>
              <a:rPr lang="en-US" sz="2800" dirty="0" smtClean="0">
                <a:latin typeface="Comic Sans MS" pitchFamily="66" charset="0"/>
              </a:rPr>
              <a:t>the minimum </a:t>
            </a:r>
            <a:r>
              <a:rPr lang="en-US" sz="2800" dirty="0" err="1" smtClean="0">
                <a:latin typeface="Comic Sans MS" pitchFamily="66" charset="0"/>
              </a:rPr>
              <a:t>intergreen</a:t>
            </a:r>
            <a:r>
              <a:rPr lang="en-US" sz="2800" dirty="0" smtClean="0">
                <a:latin typeface="Comic Sans MS" pitchFamily="66" charset="0"/>
              </a:rPr>
              <a:t> = </a:t>
            </a:r>
            <a:r>
              <a:rPr lang="en-US" sz="2800" dirty="0" smtClean="0">
                <a:solidFill>
                  <a:srgbClr val="00CC00"/>
                </a:solidFill>
                <a:latin typeface="Comic Sans MS" pitchFamily="66" charset="0"/>
              </a:rPr>
              <a:t>4 second.   </a:t>
            </a:r>
          </a:p>
        </p:txBody>
      </p:sp>
      <p:pic>
        <p:nvPicPr>
          <p:cNvPr id="4" name="Picture 2"/>
          <p:cNvPicPr>
            <a:picLocks noChangeAspect="1" noChangeArrowheads="1"/>
          </p:cNvPicPr>
          <p:nvPr/>
        </p:nvPicPr>
        <p:blipFill>
          <a:blip r:embed="rId2" cstate="print"/>
          <a:srcRect/>
          <a:stretch>
            <a:fillRect/>
          </a:stretch>
        </p:blipFill>
        <p:spPr bwMode="auto">
          <a:xfrm>
            <a:off x="611560" y="3140968"/>
            <a:ext cx="8182571"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5112568" cy="92333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Optimum Cycle Time</a:t>
            </a:r>
          </a:p>
        </p:txBody>
      </p:sp>
      <p:sp>
        <p:nvSpPr>
          <p:cNvPr id="272385" name="Rectangle 1"/>
          <p:cNvSpPr>
            <a:spLocks noChangeArrowheads="1"/>
          </p:cNvSpPr>
          <p:nvPr/>
        </p:nvSpPr>
        <p:spPr bwMode="auto">
          <a:xfrm>
            <a:off x="611560" y="851228"/>
            <a:ext cx="82089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smtClean="0">
                <a:solidFill>
                  <a:srgbClr val="0000FF"/>
                </a:solidFill>
                <a:latin typeface="Comic Sans MS" pitchFamily="66" charset="0"/>
              </a:rPr>
              <a:t>Cycle time </a:t>
            </a:r>
            <a:r>
              <a:rPr lang="en-US" sz="2400" dirty="0" smtClean="0">
                <a:latin typeface="Comic Sans MS" pitchFamily="66" charset="0"/>
              </a:rPr>
              <a:t>is the time taken by a signal to complete one full cycle of iterations. </a:t>
            </a:r>
          </a:p>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smtClean="0">
                <a:solidFill>
                  <a:srgbClr val="00CC00"/>
                </a:solidFill>
                <a:latin typeface="Comic Sans MS" pitchFamily="66" charset="0"/>
              </a:rPr>
              <a:t>The Webster </a:t>
            </a:r>
            <a:r>
              <a:rPr lang="en-US" sz="2400" dirty="0" smtClean="0">
                <a:latin typeface="Comic Sans MS" pitchFamily="66" charset="0"/>
              </a:rPr>
              <a:t>is following to calculate the </a:t>
            </a:r>
            <a:r>
              <a:rPr lang="en-US" sz="2400" dirty="0" smtClean="0">
                <a:solidFill>
                  <a:srgbClr val="FF0000"/>
                </a:solidFill>
                <a:latin typeface="Comic Sans MS" pitchFamily="66" charset="0"/>
              </a:rPr>
              <a:t>length of cycle time</a:t>
            </a:r>
            <a:r>
              <a:rPr lang="en-US" sz="2400" dirty="0" smtClean="0">
                <a:latin typeface="Comic Sans MS" pitchFamily="66" charset="0"/>
              </a:rPr>
              <a:t>.</a:t>
            </a:r>
          </a:p>
        </p:txBody>
      </p:sp>
      <p:pic>
        <p:nvPicPr>
          <p:cNvPr id="272386" name="Picture 2"/>
          <p:cNvPicPr>
            <a:picLocks noChangeAspect="1" noChangeArrowheads="1"/>
          </p:cNvPicPr>
          <p:nvPr/>
        </p:nvPicPr>
        <p:blipFill>
          <a:blip r:embed="rId2" cstate="print"/>
          <a:srcRect/>
          <a:stretch>
            <a:fillRect/>
          </a:stretch>
        </p:blipFill>
        <p:spPr bwMode="auto">
          <a:xfrm>
            <a:off x="2555776" y="2316375"/>
            <a:ext cx="4423142" cy="2552785"/>
          </a:xfrm>
          <a:prstGeom prst="rect">
            <a:avLst/>
          </a:prstGeom>
          <a:solidFill>
            <a:srgbClr val="FFFF00"/>
          </a:solidFill>
          <a:ln w="9525">
            <a:solidFill>
              <a:srgbClr val="990099"/>
            </a:solidFill>
            <a:miter lim="800000"/>
            <a:headEnd/>
            <a:tailEnd/>
          </a:ln>
        </p:spPr>
      </p:pic>
      <p:sp>
        <p:nvSpPr>
          <p:cNvPr id="272387" name="Rectangle 3"/>
          <p:cNvSpPr>
            <a:spLocks noChangeArrowheads="1"/>
          </p:cNvSpPr>
          <p:nvPr/>
        </p:nvSpPr>
        <p:spPr bwMode="auto">
          <a:xfrm>
            <a:off x="611560" y="4955684"/>
            <a:ext cx="8136904" cy="156966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8038" algn="l"/>
              </a:tabLst>
            </a:pPr>
            <a:r>
              <a:rPr lang="en-US" sz="2400" dirty="0" smtClean="0">
                <a:latin typeface="Comic Sans MS" pitchFamily="66" charset="0"/>
              </a:rPr>
              <a:t>C	: Optimum cycle time (sec)</a:t>
            </a:r>
          </a:p>
          <a:p>
            <a:pPr marL="0" marR="0" lvl="0" indent="0" algn="l" defTabSz="914400" rtl="0" eaLnBrk="0" fontAlgn="base" latinLnBrk="0" hangingPunct="0">
              <a:lnSpc>
                <a:spcPct val="100000"/>
              </a:lnSpc>
              <a:spcBef>
                <a:spcPct val="0"/>
              </a:spcBef>
              <a:spcAft>
                <a:spcPct val="0"/>
              </a:spcAft>
              <a:buClrTx/>
              <a:buSzTx/>
              <a:buFontTx/>
              <a:buNone/>
              <a:tabLst>
                <a:tab pos="808038" algn="l"/>
              </a:tabLst>
            </a:pPr>
            <a:r>
              <a:rPr lang="en-US" sz="2400" dirty="0" smtClean="0">
                <a:latin typeface="Comic Sans MS" pitchFamily="66" charset="0"/>
              </a:rPr>
              <a:t>L	: Total lost time per cycle (sec)</a:t>
            </a:r>
          </a:p>
          <a:p>
            <a:pPr marL="0" marR="0" lvl="0" indent="0" algn="l" defTabSz="914400" rtl="0" eaLnBrk="0" fontAlgn="base" latinLnBrk="0" hangingPunct="0">
              <a:lnSpc>
                <a:spcPct val="100000"/>
              </a:lnSpc>
              <a:spcBef>
                <a:spcPct val="0"/>
              </a:spcBef>
              <a:spcAft>
                <a:spcPct val="0"/>
              </a:spcAft>
              <a:buClrTx/>
              <a:buSzTx/>
              <a:buFontTx/>
              <a:buNone/>
              <a:tabLst>
                <a:tab pos="808038" algn="l"/>
              </a:tabLst>
            </a:pPr>
            <a:r>
              <a:rPr lang="en-US" sz="2400" dirty="0" smtClean="0">
                <a:latin typeface="Comic Sans MS" pitchFamily="66" charset="0"/>
              </a:rPr>
              <a:t>Y	: = ∑</a:t>
            </a:r>
            <a:r>
              <a:rPr lang="en-US" sz="2400" dirty="0" err="1" smtClean="0">
                <a:latin typeface="Comic Sans MS" pitchFamily="66" charset="0"/>
              </a:rPr>
              <a:t>yi</a:t>
            </a:r>
            <a:r>
              <a:rPr lang="en-US" sz="2400" dirty="0" smtClean="0">
                <a:latin typeface="Comic Sans MS" pitchFamily="66" charset="0"/>
              </a:rPr>
              <a:t> : the sum. Of critical flow ratio</a:t>
            </a:r>
          </a:p>
          <a:p>
            <a:pPr marL="0" marR="0" lvl="0" indent="0" algn="l" defTabSz="914400" rtl="0" eaLnBrk="0" fontAlgn="base" latinLnBrk="0" hangingPunct="0">
              <a:lnSpc>
                <a:spcPct val="100000"/>
              </a:lnSpc>
              <a:spcBef>
                <a:spcPct val="0"/>
              </a:spcBef>
              <a:spcAft>
                <a:spcPct val="0"/>
              </a:spcAft>
              <a:buClrTx/>
              <a:buSzTx/>
              <a:buFontTx/>
              <a:buNone/>
              <a:tabLst>
                <a:tab pos="808038" algn="l"/>
              </a:tabLst>
            </a:pPr>
            <a:r>
              <a:rPr lang="en-US" sz="2400" dirty="0" smtClean="0">
                <a:latin typeface="Comic Sans MS" pitchFamily="66" charset="0"/>
              </a:rPr>
              <a:t>			y= Approach flow (V) / Saturation flow (S)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15616" y="2492896"/>
            <a:ext cx="7200800" cy="4032448"/>
          </a:xfrm>
          <a:prstGeom prst="rect">
            <a:avLst/>
          </a:prstGeom>
          <a:noFill/>
          <a:ln w="9525">
            <a:noFill/>
            <a:miter lim="800000"/>
            <a:headEnd/>
            <a:tailEnd/>
          </a:ln>
        </p:spPr>
      </p:pic>
      <p:sp>
        <p:nvSpPr>
          <p:cNvPr id="3" name="Rectangle 2"/>
          <p:cNvSpPr/>
          <p:nvPr/>
        </p:nvSpPr>
        <p:spPr>
          <a:xfrm>
            <a:off x="539552" y="-27384"/>
            <a:ext cx="3312368" cy="92333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Lost Time (L)</a:t>
            </a:r>
          </a:p>
        </p:txBody>
      </p:sp>
      <p:sp>
        <p:nvSpPr>
          <p:cNvPr id="271361" name="Rectangle 1"/>
          <p:cNvSpPr>
            <a:spLocks noChangeArrowheads="1"/>
          </p:cNvSpPr>
          <p:nvPr/>
        </p:nvSpPr>
        <p:spPr bwMode="auto">
          <a:xfrm>
            <a:off x="611560" y="779220"/>
            <a:ext cx="80283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8038" algn="l"/>
              </a:tabLst>
            </a:pPr>
            <a:r>
              <a:rPr lang="en-US" sz="2400" dirty="0" smtClean="0">
                <a:solidFill>
                  <a:srgbClr val="FF0000"/>
                </a:solidFill>
                <a:latin typeface="Comic Sans MS" pitchFamily="66" charset="0"/>
              </a:rPr>
              <a:t>Total lost time (sec) </a:t>
            </a:r>
            <a:r>
              <a:rPr lang="en-US" sz="2400" dirty="0" smtClean="0">
                <a:latin typeface="Comic Sans MS" pitchFamily="66" charset="0"/>
              </a:rPr>
              <a:t>= </a:t>
            </a:r>
            <a:r>
              <a:rPr lang="en-US" sz="2400" dirty="0" smtClean="0">
                <a:solidFill>
                  <a:srgbClr val="0000FF"/>
                </a:solidFill>
                <a:latin typeface="Comic Sans MS" pitchFamily="66" charset="0"/>
              </a:rPr>
              <a:t>lost time during the green </a:t>
            </a:r>
            <a:r>
              <a:rPr lang="en-US" sz="2400" dirty="0" smtClean="0">
                <a:latin typeface="Comic Sans MS" pitchFamily="66" charset="0"/>
              </a:rPr>
              <a:t>+ </a:t>
            </a:r>
            <a:r>
              <a:rPr lang="en-US" sz="2400" dirty="0" smtClean="0">
                <a:solidFill>
                  <a:srgbClr val="00CC00"/>
                </a:solidFill>
                <a:latin typeface="Comic Sans MS" pitchFamily="66" charset="0"/>
              </a:rPr>
              <a:t>lost time during the </a:t>
            </a:r>
            <a:r>
              <a:rPr lang="en-US" sz="2400" dirty="0" err="1" smtClean="0">
                <a:solidFill>
                  <a:srgbClr val="00CC00"/>
                </a:solidFill>
                <a:latin typeface="Comic Sans MS" pitchFamily="66" charset="0"/>
              </a:rPr>
              <a:t>intergreen</a:t>
            </a:r>
            <a:r>
              <a:rPr lang="en-US" sz="2400" dirty="0" smtClean="0">
                <a:solidFill>
                  <a:srgbClr val="00CC00"/>
                </a:solidFill>
                <a:latin typeface="Comic Sans MS" pitchFamily="66" charset="0"/>
              </a:rPr>
              <a:t> period</a:t>
            </a:r>
          </a:p>
          <a:p>
            <a:pPr marL="0" marR="0" lvl="0" indent="0" algn="l" defTabSz="914400" rtl="0" eaLnBrk="1" fontAlgn="base" latinLnBrk="0" hangingPunct="1">
              <a:lnSpc>
                <a:spcPct val="100000"/>
              </a:lnSpc>
              <a:spcBef>
                <a:spcPct val="0"/>
              </a:spcBef>
              <a:spcAft>
                <a:spcPct val="0"/>
              </a:spcAft>
              <a:buClrTx/>
              <a:buSzTx/>
              <a:buFontTx/>
              <a:buNone/>
              <a:tabLst>
                <a:tab pos="808038" algn="l"/>
              </a:tabLst>
            </a:pPr>
            <a:endParaRPr lang="en-US" sz="2400" dirty="0" smtClean="0">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808038" algn="l"/>
              </a:tabLst>
            </a:pPr>
            <a:r>
              <a:rPr lang="en-US" sz="2400" b="1" dirty="0" smtClean="0">
                <a:latin typeface="Comic Sans MS" pitchFamily="66" charset="0"/>
              </a:rPr>
              <a:t>L</a:t>
            </a:r>
            <a:r>
              <a:rPr lang="en-US" sz="2400" dirty="0" smtClean="0">
                <a:latin typeface="Comic Sans MS" pitchFamily="66" charset="0"/>
              </a:rPr>
              <a:t> = </a:t>
            </a:r>
            <a:r>
              <a:rPr lang="en-US" sz="2400" dirty="0" smtClean="0">
                <a:solidFill>
                  <a:srgbClr val="0000FF"/>
                </a:solidFill>
                <a:latin typeface="Comic Sans MS" pitchFamily="66" charset="0"/>
              </a:rPr>
              <a:t>No. of phases </a:t>
            </a:r>
            <a:r>
              <a:rPr lang="en-US" sz="2400" dirty="0" smtClean="0">
                <a:latin typeface="Comic Sans MS" pitchFamily="66" charset="0"/>
              </a:rPr>
              <a:t>(</a:t>
            </a:r>
            <a:r>
              <a:rPr lang="en-US" sz="2400" dirty="0" smtClean="0">
                <a:solidFill>
                  <a:srgbClr val="00B050"/>
                </a:solidFill>
                <a:latin typeface="Comic Sans MS" pitchFamily="66" charset="0"/>
              </a:rPr>
              <a:t>starting delay </a:t>
            </a:r>
            <a:r>
              <a:rPr lang="en-US" sz="2400" dirty="0" smtClean="0">
                <a:latin typeface="Comic Sans MS" pitchFamily="66" charset="0"/>
              </a:rPr>
              <a:t>+ </a:t>
            </a:r>
            <a:r>
              <a:rPr lang="en-US" sz="2400" dirty="0" smtClean="0">
                <a:solidFill>
                  <a:srgbClr val="FF0000"/>
                </a:solidFill>
                <a:latin typeface="Comic Sans MS" pitchFamily="66" charset="0"/>
              </a:rPr>
              <a:t>all red time</a:t>
            </a:r>
            <a:r>
              <a:rPr lang="en-US" sz="2400" dirty="0" smtClean="0">
                <a:latin typeface="Comic Sans MS" pitchFamily="66"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4896544" cy="92333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Saturation Flow (S)</a:t>
            </a:r>
          </a:p>
        </p:txBody>
      </p:sp>
      <p:sp>
        <p:nvSpPr>
          <p:cNvPr id="270337" name="Rectangle 1"/>
          <p:cNvSpPr>
            <a:spLocks noChangeArrowheads="1"/>
          </p:cNvSpPr>
          <p:nvPr/>
        </p:nvSpPr>
        <p:spPr bwMode="auto">
          <a:xfrm>
            <a:off x="683568" y="908720"/>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808038" algn="l"/>
              </a:tabLst>
            </a:pPr>
            <a:r>
              <a:rPr lang="en-US" sz="2400" dirty="0" smtClean="0">
                <a:latin typeface="Comic Sans MS" pitchFamily="66" charset="0"/>
              </a:rPr>
              <a:t>Generally measured in </a:t>
            </a:r>
            <a:r>
              <a:rPr lang="en-US" sz="2400" dirty="0" smtClean="0">
                <a:solidFill>
                  <a:srgbClr val="00CC00"/>
                </a:solidFill>
                <a:latin typeface="Comic Sans MS" pitchFamily="66" charset="0"/>
              </a:rPr>
              <a:t>equivalent passenger cars </a:t>
            </a:r>
            <a:r>
              <a:rPr lang="en-US" sz="2400" dirty="0" smtClean="0">
                <a:latin typeface="Comic Sans MS" pitchFamily="66" charset="0"/>
              </a:rPr>
              <a:t>that </a:t>
            </a:r>
            <a:r>
              <a:rPr lang="en-US" sz="2400" dirty="0" smtClean="0">
                <a:solidFill>
                  <a:srgbClr val="00CC00"/>
                </a:solidFill>
                <a:latin typeface="Comic Sans MS" pitchFamily="66" charset="0"/>
              </a:rPr>
              <a:t>can cross the stop line </a:t>
            </a:r>
            <a:r>
              <a:rPr lang="en-US" sz="2400" dirty="0" smtClean="0">
                <a:latin typeface="Comic Sans MS" pitchFamily="66" charset="0"/>
              </a:rPr>
              <a:t>of the approach, </a:t>
            </a:r>
            <a:r>
              <a:rPr lang="en-US" sz="2400" dirty="0" smtClean="0">
                <a:solidFill>
                  <a:srgbClr val="00CC00"/>
                </a:solidFill>
                <a:latin typeface="Comic Sans MS" pitchFamily="66" charset="0"/>
              </a:rPr>
              <a:t>where is a continuous green signal indication </a:t>
            </a:r>
            <a:r>
              <a:rPr lang="en-US" sz="2400" dirty="0" smtClean="0">
                <a:latin typeface="Comic Sans MS" pitchFamily="66" charset="0"/>
              </a:rPr>
              <a:t>and a continuous queue of vehicles on the approach (</a:t>
            </a:r>
            <a:r>
              <a:rPr lang="en-US" sz="2400" dirty="0" err="1" smtClean="0">
                <a:latin typeface="Comic Sans MS" pitchFamily="66" charset="0"/>
              </a:rPr>
              <a:t>pcu</a:t>
            </a:r>
            <a:r>
              <a:rPr lang="en-US" sz="2400" dirty="0" smtClean="0">
                <a:latin typeface="Comic Sans MS" pitchFamily="66" charset="0"/>
              </a:rPr>
              <a:t>/hr).</a:t>
            </a:r>
          </a:p>
          <a:p>
            <a:pPr marL="0" marR="0" lvl="0" indent="0" algn="justLow" defTabSz="914400" rtl="0" eaLnBrk="1" fontAlgn="base" latinLnBrk="0" hangingPunct="1">
              <a:lnSpc>
                <a:spcPct val="100000"/>
              </a:lnSpc>
              <a:spcBef>
                <a:spcPct val="0"/>
              </a:spcBef>
              <a:spcAft>
                <a:spcPct val="0"/>
              </a:spcAft>
              <a:buClrTx/>
              <a:buSzTx/>
              <a:buFontTx/>
              <a:buNone/>
              <a:tabLst>
                <a:tab pos="808038" algn="l"/>
              </a:tabLst>
            </a:pPr>
            <a:endParaRPr lang="en-US" sz="2400" dirty="0" smtClean="0">
              <a:latin typeface="Comic Sans MS" pitchFamily="66" charset="0"/>
            </a:endParaRPr>
          </a:p>
          <a:p>
            <a:pPr algn="ctr" rtl="0"/>
            <a:r>
              <a:rPr lang="en-US" sz="3200" b="1" dirty="0" smtClean="0">
                <a:latin typeface="Comic Sans MS" pitchFamily="66" charset="0"/>
              </a:rPr>
              <a:t>Saturation Flow (S) = 525 x W</a:t>
            </a:r>
          </a:p>
          <a:p>
            <a:pPr algn="ctr" rtl="0"/>
            <a:endParaRPr lang="en-US" sz="3200" b="1" dirty="0" smtClean="0">
              <a:latin typeface="Comic Sans MS" pitchFamily="66" charset="0"/>
            </a:endParaRPr>
          </a:p>
          <a:p>
            <a:pPr algn="ctr" rtl="0"/>
            <a:r>
              <a:rPr lang="en-US" sz="2800" dirty="0" smtClean="0">
                <a:solidFill>
                  <a:srgbClr val="0000FF"/>
                </a:solidFill>
                <a:latin typeface="Comic Sans MS" pitchFamily="66" charset="0"/>
              </a:rPr>
              <a:t>5.5 m ≤ W ≤ 18m</a:t>
            </a:r>
          </a:p>
          <a:p>
            <a:pPr marL="0" marR="0" lvl="0" indent="0" algn="justLow" defTabSz="914400" rtl="0" eaLnBrk="1" fontAlgn="base" latinLnBrk="0" hangingPunct="1">
              <a:lnSpc>
                <a:spcPct val="100000"/>
              </a:lnSpc>
              <a:spcBef>
                <a:spcPct val="0"/>
              </a:spcBef>
              <a:spcAft>
                <a:spcPct val="0"/>
              </a:spcAft>
              <a:buClrTx/>
              <a:buSzTx/>
              <a:buFontTx/>
              <a:buNone/>
              <a:tabLst>
                <a:tab pos="808038" algn="l"/>
              </a:tabLst>
            </a:pPr>
            <a:endParaRPr lang="en-US" sz="2400" dirty="0" smtClean="0">
              <a:latin typeface="Comic Sans MS" pitchFamily="66" charset="0"/>
            </a:endParaRPr>
          </a:p>
        </p:txBody>
      </p:sp>
      <p:graphicFrame>
        <p:nvGraphicFramePr>
          <p:cNvPr id="4" name="Table 3"/>
          <p:cNvGraphicFramePr>
            <a:graphicFrameLocks noGrp="1"/>
          </p:cNvGraphicFramePr>
          <p:nvPr/>
        </p:nvGraphicFramePr>
        <p:xfrm>
          <a:off x="683568" y="4509120"/>
          <a:ext cx="7992888" cy="2016224"/>
        </p:xfrm>
        <a:graphic>
          <a:graphicData uri="http://schemas.openxmlformats.org/drawingml/2006/table">
            <a:tbl>
              <a:tblPr/>
              <a:tblGrid>
                <a:gridCol w="1440160"/>
                <a:gridCol w="1059003"/>
                <a:gridCol w="1141950"/>
                <a:gridCol w="1141950"/>
                <a:gridCol w="1141950"/>
                <a:gridCol w="987755"/>
                <a:gridCol w="1080120"/>
              </a:tblGrid>
              <a:tr h="1008112">
                <a:tc>
                  <a:txBody>
                    <a:bodyPr/>
                    <a:lstStyle/>
                    <a:p>
                      <a:pPr algn="ctr" rtl="0">
                        <a:lnSpc>
                          <a:spcPct val="115000"/>
                        </a:lnSpc>
                        <a:spcAft>
                          <a:spcPts val="0"/>
                        </a:spcAft>
                        <a:tabLst>
                          <a:tab pos="808355" algn="l"/>
                        </a:tabLst>
                      </a:pPr>
                      <a:r>
                        <a:rPr lang="en-US" sz="2600" b="1" dirty="0">
                          <a:latin typeface="Cambria"/>
                          <a:ea typeface="Times New Roman"/>
                          <a:cs typeface="Times New Roman"/>
                        </a:rPr>
                        <a:t>W</a:t>
                      </a:r>
                      <a:r>
                        <a:rPr lang="en-US" sz="2600" dirty="0">
                          <a:latin typeface="Cambria"/>
                          <a:ea typeface="Times New Roman"/>
                          <a:cs typeface="Times New Roman"/>
                        </a:rPr>
                        <a:t> (m)</a:t>
                      </a:r>
                      <a:endParaRPr lang="en-US" sz="2600" dirty="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3.0</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3.5</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4.0</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4.5</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dirty="0">
                          <a:latin typeface="Cambria"/>
                          <a:ea typeface="Times New Roman"/>
                          <a:cs typeface="Times New Roman"/>
                        </a:rPr>
                        <a:t>5.0</a:t>
                      </a:r>
                      <a:endParaRPr lang="en-US" sz="2600" dirty="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5.5</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08112">
                <a:tc>
                  <a:txBody>
                    <a:bodyPr/>
                    <a:lstStyle/>
                    <a:p>
                      <a:pPr algn="ctr" rtl="0">
                        <a:lnSpc>
                          <a:spcPct val="115000"/>
                        </a:lnSpc>
                        <a:spcAft>
                          <a:spcPts val="0"/>
                        </a:spcAft>
                        <a:tabLst>
                          <a:tab pos="808355" algn="l"/>
                        </a:tabLst>
                      </a:pPr>
                      <a:r>
                        <a:rPr lang="en-US" sz="2600" b="1">
                          <a:latin typeface="Cambria"/>
                          <a:ea typeface="Times New Roman"/>
                          <a:cs typeface="Times New Roman"/>
                        </a:rPr>
                        <a:t>S </a:t>
                      </a:r>
                      <a:r>
                        <a:rPr lang="en-US" sz="2600">
                          <a:latin typeface="Cambria"/>
                          <a:ea typeface="Times New Roman"/>
                          <a:cs typeface="Times New Roman"/>
                        </a:rPr>
                        <a:t>(pcu/hr)</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1850</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1875</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1975</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dirty="0">
                          <a:latin typeface="Cambria"/>
                          <a:ea typeface="Times New Roman"/>
                          <a:cs typeface="Times New Roman"/>
                        </a:rPr>
                        <a:t>2175</a:t>
                      </a:r>
                      <a:endParaRPr lang="en-US" sz="2600" dirty="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a:latin typeface="Cambria"/>
                          <a:ea typeface="Times New Roman"/>
                          <a:cs typeface="Times New Roman"/>
                        </a:rPr>
                        <a:t>2550</a:t>
                      </a:r>
                      <a:endParaRPr lang="en-US" sz="260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2600" dirty="0">
                          <a:latin typeface="Cambria"/>
                          <a:ea typeface="Times New Roman"/>
                          <a:cs typeface="Times New Roman"/>
                        </a:rPr>
                        <a:t>2900</a:t>
                      </a:r>
                      <a:endParaRPr lang="en-US" sz="2600" dirty="0">
                        <a:latin typeface="Calibri"/>
                        <a:ea typeface="Times New Roman"/>
                        <a:cs typeface="Arial"/>
                      </a:endParaRPr>
                    </a:p>
                  </a:txBody>
                  <a:tcPr marL="62499" marR="6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4896544" cy="85408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Example -1</a:t>
            </a:r>
          </a:p>
        </p:txBody>
      </p:sp>
      <p:sp>
        <p:nvSpPr>
          <p:cNvPr id="269313" name="Rectangle 1"/>
          <p:cNvSpPr>
            <a:spLocks noChangeArrowheads="1"/>
          </p:cNvSpPr>
          <p:nvPr/>
        </p:nvSpPr>
        <p:spPr bwMode="auto">
          <a:xfrm>
            <a:off x="611560" y="890717"/>
            <a:ext cx="80283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8038" algn="l"/>
              </a:tabLst>
            </a:pPr>
            <a:r>
              <a:rPr lang="en-US" sz="2800" dirty="0" smtClean="0">
                <a:latin typeface="Comic Sans MS" pitchFamily="66" charset="0"/>
              </a:rPr>
              <a:t>Determine the critical flow ratio for four-legs intersection with two phases?  </a:t>
            </a:r>
          </a:p>
        </p:txBody>
      </p:sp>
      <p:pic>
        <p:nvPicPr>
          <p:cNvPr id="269314" name="Picture 2"/>
          <p:cNvPicPr>
            <a:picLocks noChangeAspect="1" noChangeArrowheads="1"/>
          </p:cNvPicPr>
          <p:nvPr/>
        </p:nvPicPr>
        <p:blipFill>
          <a:blip r:embed="rId2" cstate="print"/>
          <a:srcRect/>
          <a:stretch>
            <a:fillRect/>
          </a:stretch>
        </p:blipFill>
        <p:spPr bwMode="auto">
          <a:xfrm>
            <a:off x="755576" y="2132856"/>
            <a:ext cx="7992888" cy="3826916"/>
          </a:xfrm>
          <a:prstGeom prst="rect">
            <a:avLst/>
          </a:prstGeom>
          <a:noFill/>
          <a:ln w="9525">
            <a:noFill/>
            <a:miter lim="800000"/>
            <a:headEnd/>
            <a:tailEnd/>
          </a:ln>
        </p:spPr>
      </p:pic>
      <p:grpSp>
        <p:nvGrpSpPr>
          <p:cNvPr id="269315" name="Group 3"/>
          <p:cNvGrpSpPr>
            <a:grpSpLocks/>
          </p:cNvGrpSpPr>
          <p:nvPr/>
        </p:nvGrpSpPr>
        <p:grpSpPr bwMode="auto">
          <a:xfrm>
            <a:off x="611560" y="2118704"/>
            <a:ext cx="4248472" cy="4046223"/>
            <a:chOff x="1646" y="6642"/>
            <a:chExt cx="4473" cy="4406"/>
          </a:xfrm>
        </p:grpSpPr>
        <p:sp>
          <p:nvSpPr>
            <p:cNvPr id="269316" name="Text Box 4"/>
            <p:cNvSpPr txBox="1">
              <a:spLocks noChangeArrowheads="1"/>
            </p:cNvSpPr>
            <p:nvPr/>
          </p:nvSpPr>
          <p:spPr bwMode="auto">
            <a:xfrm>
              <a:off x="2707" y="9464"/>
              <a:ext cx="609" cy="1584"/>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CC00"/>
                  </a:solidFill>
                  <a:effectLst/>
                  <a:latin typeface="Cambria" pitchFamily="18" charset="0"/>
                  <a:ea typeface="Arial" pitchFamily="34" charset="0"/>
                  <a:cs typeface="Arial" pitchFamily="34" charset="0"/>
                </a:rPr>
                <a:t>50 </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FF0000"/>
                  </a:solidFill>
                  <a:effectLst/>
                  <a:latin typeface="Cambria" pitchFamily="18" charset="0"/>
                  <a:ea typeface="Arial" pitchFamily="34" charset="0"/>
                  <a:cs typeface="Arial" pitchFamily="34" charset="0"/>
                </a:rPr>
                <a:t>500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990099"/>
                  </a:solidFill>
                  <a:effectLst/>
                  <a:latin typeface="Cambria" pitchFamily="18" charset="0"/>
                  <a:ea typeface="Arial" pitchFamily="34" charset="0"/>
                  <a:cs typeface="Arial" pitchFamily="34" charset="0"/>
                </a:rPr>
                <a:t>60</a:t>
              </a:r>
              <a:endParaRPr kumimoji="0" lang="ar-IQ" sz="2400" b="0" i="0" u="none" strike="noStrike" cap="none" normalizeH="0" baseline="0" dirty="0" smtClean="0">
                <a:ln>
                  <a:noFill/>
                </a:ln>
                <a:solidFill>
                  <a:srgbClr val="990099"/>
                </a:solidFill>
                <a:effectLst/>
                <a:latin typeface="Arial" pitchFamily="34" charset="0"/>
                <a:cs typeface="Arial" pitchFamily="34" charset="0"/>
              </a:endParaRPr>
            </a:p>
          </p:txBody>
        </p:sp>
        <p:grpSp>
          <p:nvGrpSpPr>
            <p:cNvPr id="269317" name="Group 5"/>
            <p:cNvGrpSpPr>
              <a:grpSpLocks/>
            </p:cNvGrpSpPr>
            <p:nvPr/>
          </p:nvGrpSpPr>
          <p:grpSpPr bwMode="auto">
            <a:xfrm>
              <a:off x="1646" y="6642"/>
              <a:ext cx="4473" cy="4115"/>
              <a:chOff x="1646" y="6642"/>
              <a:chExt cx="4473" cy="4115"/>
            </a:xfrm>
          </p:grpSpPr>
          <p:grpSp>
            <p:nvGrpSpPr>
              <p:cNvPr id="269318" name="Group 6"/>
              <p:cNvGrpSpPr>
                <a:grpSpLocks/>
              </p:cNvGrpSpPr>
              <p:nvPr/>
            </p:nvGrpSpPr>
            <p:grpSpPr bwMode="auto">
              <a:xfrm>
                <a:off x="1996" y="6642"/>
                <a:ext cx="4123" cy="4115"/>
                <a:chOff x="1996" y="6642"/>
                <a:chExt cx="4123" cy="4115"/>
              </a:xfrm>
            </p:grpSpPr>
            <p:grpSp>
              <p:nvGrpSpPr>
                <p:cNvPr id="269319" name="Group 7"/>
                <p:cNvGrpSpPr>
                  <a:grpSpLocks/>
                </p:cNvGrpSpPr>
                <p:nvPr/>
              </p:nvGrpSpPr>
              <p:grpSpPr bwMode="auto">
                <a:xfrm>
                  <a:off x="1996" y="7028"/>
                  <a:ext cx="3718" cy="3729"/>
                  <a:chOff x="1996" y="7028"/>
                  <a:chExt cx="3718" cy="3729"/>
                </a:xfrm>
              </p:grpSpPr>
              <p:grpSp>
                <p:nvGrpSpPr>
                  <p:cNvPr id="269320" name="Group 8"/>
                  <p:cNvGrpSpPr>
                    <a:grpSpLocks/>
                  </p:cNvGrpSpPr>
                  <p:nvPr/>
                </p:nvGrpSpPr>
                <p:grpSpPr bwMode="auto">
                  <a:xfrm>
                    <a:off x="4957" y="10018"/>
                    <a:ext cx="618" cy="739"/>
                    <a:chOff x="6503" y="7095"/>
                    <a:chExt cx="938" cy="1643"/>
                  </a:xfrm>
                </p:grpSpPr>
                <p:cxnSp>
                  <p:nvCxnSpPr>
                    <p:cNvPr id="269321" name="AutoShape 9"/>
                    <p:cNvCxnSpPr>
                      <a:cxnSpLocks noChangeShapeType="1"/>
                    </p:cNvCxnSpPr>
                    <p:nvPr/>
                  </p:nvCxnSpPr>
                  <p:spPr bwMode="auto">
                    <a:xfrm flipV="1">
                      <a:off x="6979" y="7095"/>
                      <a:ext cx="0" cy="1624"/>
                    </a:xfrm>
                    <a:prstGeom prst="straightConnector1">
                      <a:avLst/>
                    </a:prstGeom>
                    <a:noFill/>
                    <a:ln w="9525">
                      <a:solidFill>
                        <a:srgbClr val="000000"/>
                      </a:solidFill>
                      <a:round/>
                      <a:headEnd/>
                      <a:tailEnd type="triangle" w="med" len="med"/>
                    </a:ln>
                  </p:spPr>
                </p:cxnSp>
                <p:grpSp>
                  <p:nvGrpSpPr>
                    <p:cNvPr id="269322" name="Group 10"/>
                    <p:cNvGrpSpPr>
                      <a:grpSpLocks/>
                    </p:cNvGrpSpPr>
                    <p:nvPr/>
                  </p:nvGrpSpPr>
                  <p:grpSpPr bwMode="auto">
                    <a:xfrm>
                      <a:off x="7181" y="7464"/>
                      <a:ext cx="260" cy="1255"/>
                      <a:chOff x="8983" y="11085"/>
                      <a:chExt cx="260" cy="1255"/>
                    </a:xfrm>
                  </p:grpSpPr>
                  <p:cxnSp>
                    <p:nvCxnSpPr>
                      <p:cNvPr id="269323" name="AutoShape 11"/>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24" name="AutoShape 12"/>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nvGrpSpPr>
                    <p:cNvPr id="269325" name="Group 13"/>
                    <p:cNvGrpSpPr>
                      <a:grpSpLocks/>
                    </p:cNvGrpSpPr>
                    <p:nvPr/>
                  </p:nvGrpSpPr>
                  <p:grpSpPr bwMode="auto">
                    <a:xfrm flipH="1">
                      <a:off x="6503" y="7483"/>
                      <a:ext cx="260" cy="1255"/>
                      <a:chOff x="8983" y="11085"/>
                      <a:chExt cx="260" cy="1255"/>
                    </a:xfrm>
                  </p:grpSpPr>
                  <p:cxnSp>
                    <p:nvCxnSpPr>
                      <p:cNvPr id="269326" name="AutoShape 14"/>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27" name="AutoShape 15"/>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grpSp>
                <p:nvGrpSpPr>
                  <p:cNvPr id="269328" name="Group 16"/>
                  <p:cNvGrpSpPr>
                    <a:grpSpLocks/>
                  </p:cNvGrpSpPr>
                  <p:nvPr/>
                </p:nvGrpSpPr>
                <p:grpSpPr bwMode="auto">
                  <a:xfrm rot="10800000">
                    <a:off x="2090" y="7028"/>
                    <a:ext cx="655" cy="739"/>
                    <a:chOff x="6503" y="7095"/>
                    <a:chExt cx="938" cy="1643"/>
                  </a:xfrm>
                </p:grpSpPr>
                <p:cxnSp>
                  <p:nvCxnSpPr>
                    <p:cNvPr id="269329" name="AutoShape 17"/>
                    <p:cNvCxnSpPr>
                      <a:cxnSpLocks noChangeShapeType="1"/>
                    </p:cNvCxnSpPr>
                    <p:nvPr/>
                  </p:nvCxnSpPr>
                  <p:spPr bwMode="auto">
                    <a:xfrm flipV="1">
                      <a:off x="6979" y="7095"/>
                      <a:ext cx="0" cy="1624"/>
                    </a:xfrm>
                    <a:prstGeom prst="straightConnector1">
                      <a:avLst/>
                    </a:prstGeom>
                    <a:noFill/>
                    <a:ln w="9525">
                      <a:solidFill>
                        <a:srgbClr val="000000"/>
                      </a:solidFill>
                      <a:round/>
                      <a:headEnd/>
                      <a:tailEnd type="triangle" w="med" len="med"/>
                    </a:ln>
                  </p:spPr>
                </p:cxnSp>
                <p:grpSp>
                  <p:nvGrpSpPr>
                    <p:cNvPr id="269330" name="Group 18"/>
                    <p:cNvGrpSpPr>
                      <a:grpSpLocks/>
                    </p:cNvGrpSpPr>
                    <p:nvPr/>
                  </p:nvGrpSpPr>
                  <p:grpSpPr bwMode="auto">
                    <a:xfrm>
                      <a:off x="7181" y="7464"/>
                      <a:ext cx="260" cy="1255"/>
                      <a:chOff x="8983" y="11085"/>
                      <a:chExt cx="260" cy="1255"/>
                    </a:xfrm>
                  </p:grpSpPr>
                  <p:cxnSp>
                    <p:nvCxnSpPr>
                      <p:cNvPr id="269331" name="AutoShape 19"/>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32" name="AutoShape 20"/>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nvGrpSpPr>
                    <p:cNvPr id="269333" name="Group 21"/>
                    <p:cNvGrpSpPr>
                      <a:grpSpLocks/>
                    </p:cNvGrpSpPr>
                    <p:nvPr/>
                  </p:nvGrpSpPr>
                  <p:grpSpPr bwMode="auto">
                    <a:xfrm flipH="1">
                      <a:off x="6503" y="7483"/>
                      <a:ext cx="260" cy="1255"/>
                      <a:chOff x="8983" y="11085"/>
                      <a:chExt cx="260" cy="1255"/>
                    </a:xfrm>
                  </p:grpSpPr>
                  <p:cxnSp>
                    <p:nvCxnSpPr>
                      <p:cNvPr id="269334" name="AutoShape 22"/>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35" name="AutoShape 23"/>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grpSp>
                <p:nvGrpSpPr>
                  <p:cNvPr id="269336" name="Group 24"/>
                  <p:cNvGrpSpPr>
                    <a:grpSpLocks/>
                  </p:cNvGrpSpPr>
                  <p:nvPr/>
                </p:nvGrpSpPr>
                <p:grpSpPr bwMode="auto">
                  <a:xfrm rot="16200000">
                    <a:off x="4986" y="7099"/>
                    <a:ext cx="718" cy="739"/>
                    <a:chOff x="6503" y="7095"/>
                    <a:chExt cx="938" cy="1643"/>
                  </a:xfrm>
                </p:grpSpPr>
                <p:cxnSp>
                  <p:nvCxnSpPr>
                    <p:cNvPr id="269337" name="AutoShape 25"/>
                    <p:cNvCxnSpPr>
                      <a:cxnSpLocks noChangeShapeType="1"/>
                    </p:cNvCxnSpPr>
                    <p:nvPr/>
                  </p:nvCxnSpPr>
                  <p:spPr bwMode="auto">
                    <a:xfrm flipV="1">
                      <a:off x="6979" y="7095"/>
                      <a:ext cx="0" cy="1624"/>
                    </a:xfrm>
                    <a:prstGeom prst="straightConnector1">
                      <a:avLst/>
                    </a:prstGeom>
                    <a:noFill/>
                    <a:ln w="9525">
                      <a:solidFill>
                        <a:srgbClr val="000000"/>
                      </a:solidFill>
                      <a:round/>
                      <a:headEnd/>
                      <a:tailEnd type="triangle" w="med" len="med"/>
                    </a:ln>
                  </p:spPr>
                </p:cxnSp>
                <p:grpSp>
                  <p:nvGrpSpPr>
                    <p:cNvPr id="269338" name="Group 26"/>
                    <p:cNvGrpSpPr>
                      <a:grpSpLocks/>
                    </p:cNvGrpSpPr>
                    <p:nvPr/>
                  </p:nvGrpSpPr>
                  <p:grpSpPr bwMode="auto">
                    <a:xfrm>
                      <a:off x="7181" y="7464"/>
                      <a:ext cx="260" cy="1255"/>
                      <a:chOff x="8983" y="11085"/>
                      <a:chExt cx="260" cy="1255"/>
                    </a:xfrm>
                  </p:grpSpPr>
                  <p:cxnSp>
                    <p:nvCxnSpPr>
                      <p:cNvPr id="269339" name="AutoShape 27"/>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40" name="AutoShape 28"/>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nvGrpSpPr>
                    <p:cNvPr id="269341" name="Group 29"/>
                    <p:cNvGrpSpPr>
                      <a:grpSpLocks/>
                    </p:cNvGrpSpPr>
                    <p:nvPr/>
                  </p:nvGrpSpPr>
                  <p:grpSpPr bwMode="auto">
                    <a:xfrm flipH="1">
                      <a:off x="6503" y="7483"/>
                      <a:ext cx="260" cy="1255"/>
                      <a:chOff x="8983" y="11085"/>
                      <a:chExt cx="260" cy="1255"/>
                    </a:xfrm>
                  </p:grpSpPr>
                  <p:cxnSp>
                    <p:nvCxnSpPr>
                      <p:cNvPr id="269342" name="AutoShape 30"/>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43" name="AutoShape 31"/>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grpSp>
                <p:nvGrpSpPr>
                  <p:cNvPr id="269344" name="Group 32"/>
                  <p:cNvGrpSpPr>
                    <a:grpSpLocks/>
                  </p:cNvGrpSpPr>
                  <p:nvPr/>
                </p:nvGrpSpPr>
                <p:grpSpPr bwMode="auto">
                  <a:xfrm rot="5400000">
                    <a:off x="2004" y="9915"/>
                    <a:ext cx="723" cy="739"/>
                    <a:chOff x="6503" y="7095"/>
                    <a:chExt cx="938" cy="1643"/>
                  </a:xfrm>
                </p:grpSpPr>
                <p:cxnSp>
                  <p:nvCxnSpPr>
                    <p:cNvPr id="269345" name="AutoShape 33"/>
                    <p:cNvCxnSpPr>
                      <a:cxnSpLocks noChangeShapeType="1"/>
                    </p:cNvCxnSpPr>
                    <p:nvPr/>
                  </p:nvCxnSpPr>
                  <p:spPr bwMode="auto">
                    <a:xfrm flipV="1">
                      <a:off x="6979" y="7095"/>
                      <a:ext cx="0" cy="1624"/>
                    </a:xfrm>
                    <a:prstGeom prst="straightConnector1">
                      <a:avLst/>
                    </a:prstGeom>
                    <a:noFill/>
                    <a:ln w="9525">
                      <a:solidFill>
                        <a:srgbClr val="000000"/>
                      </a:solidFill>
                      <a:round/>
                      <a:headEnd/>
                      <a:tailEnd type="triangle" w="med" len="med"/>
                    </a:ln>
                  </p:spPr>
                </p:cxnSp>
                <p:grpSp>
                  <p:nvGrpSpPr>
                    <p:cNvPr id="269346" name="Group 34"/>
                    <p:cNvGrpSpPr>
                      <a:grpSpLocks/>
                    </p:cNvGrpSpPr>
                    <p:nvPr/>
                  </p:nvGrpSpPr>
                  <p:grpSpPr bwMode="auto">
                    <a:xfrm>
                      <a:off x="7181" y="7464"/>
                      <a:ext cx="260" cy="1255"/>
                      <a:chOff x="8983" y="11085"/>
                      <a:chExt cx="260" cy="1255"/>
                    </a:xfrm>
                  </p:grpSpPr>
                  <p:cxnSp>
                    <p:nvCxnSpPr>
                      <p:cNvPr id="269347" name="AutoShape 35"/>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48" name="AutoShape 36"/>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nvGrpSpPr>
                    <p:cNvPr id="269349" name="Group 37"/>
                    <p:cNvGrpSpPr>
                      <a:grpSpLocks/>
                    </p:cNvGrpSpPr>
                    <p:nvPr/>
                  </p:nvGrpSpPr>
                  <p:grpSpPr bwMode="auto">
                    <a:xfrm flipH="1">
                      <a:off x="6503" y="7483"/>
                      <a:ext cx="260" cy="1255"/>
                      <a:chOff x="8983" y="11085"/>
                      <a:chExt cx="260" cy="1255"/>
                    </a:xfrm>
                  </p:grpSpPr>
                  <p:cxnSp>
                    <p:nvCxnSpPr>
                      <p:cNvPr id="269350" name="AutoShape 38"/>
                      <p:cNvCxnSpPr>
                        <a:cxnSpLocks noChangeShapeType="1"/>
                      </p:cNvCxnSpPr>
                      <p:nvPr/>
                    </p:nvCxnSpPr>
                    <p:spPr bwMode="auto">
                      <a:xfrm flipV="1">
                        <a:off x="8983" y="11369"/>
                        <a:ext cx="0" cy="971"/>
                      </a:xfrm>
                      <a:prstGeom prst="straightConnector1">
                        <a:avLst/>
                      </a:prstGeom>
                      <a:noFill/>
                      <a:ln w="9525">
                        <a:solidFill>
                          <a:srgbClr val="000000"/>
                        </a:solidFill>
                        <a:round/>
                        <a:headEnd/>
                        <a:tailEnd/>
                      </a:ln>
                    </p:spPr>
                  </p:cxnSp>
                  <p:cxnSp>
                    <p:nvCxnSpPr>
                      <p:cNvPr id="269351" name="AutoShape 39"/>
                      <p:cNvCxnSpPr>
                        <a:cxnSpLocks noChangeShapeType="1"/>
                      </p:cNvCxnSpPr>
                      <p:nvPr/>
                    </p:nvCxnSpPr>
                    <p:spPr bwMode="auto">
                      <a:xfrm flipV="1">
                        <a:off x="8983" y="11085"/>
                        <a:ext cx="260" cy="284"/>
                      </a:xfrm>
                      <a:prstGeom prst="straightConnector1">
                        <a:avLst/>
                      </a:prstGeom>
                      <a:noFill/>
                      <a:ln w="9525">
                        <a:solidFill>
                          <a:srgbClr val="000000"/>
                        </a:solidFill>
                        <a:round/>
                        <a:headEnd/>
                        <a:tailEnd type="triangle" w="med" len="med"/>
                      </a:ln>
                    </p:spPr>
                  </p:cxnSp>
                </p:grpSp>
              </p:grpSp>
            </p:grpSp>
            <p:grpSp>
              <p:nvGrpSpPr>
                <p:cNvPr id="269352" name="Group 40"/>
                <p:cNvGrpSpPr>
                  <a:grpSpLocks/>
                </p:cNvGrpSpPr>
                <p:nvPr/>
              </p:nvGrpSpPr>
              <p:grpSpPr bwMode="auto">
                <a:xfrm>
                  <a:off x="3011" y="6642"/>
                  <a:ext cx="3108" cy="3478"/>
                  <a:chOff x="3011" y="6642"/>
                  <a:chExt cx="3108" cy="3478"/>
                </a:xfrm>
              </p:grpSpPr>
              <p:grpSp>
                <p:nvGrpSpPr>
                  <p:cNvPr id="269353" name="Group 41"/>
                  <p:cNvGrpSpPr>
                    <a:grpSpLocks/>
                  </p:cNvGrpSpPr>
                  <p:nvPr/>
                </p:nvGrpSpPr>
                <p:grpSpPr bwMode="auto">
                  <a:xfrm>
                    <a:off x="3011" y="6642"/>
                    <a:ext cx="2124" cy="1584"/>
                    <a:chOff x="3011" y="6642"/>
                    <a:chExt cx="2124" cy="1584"/>
                  </a:xfrm>
                </p:grpSpPr>
                <p:sp>
                  <p:nvSpPr>
                    <p:cNvPr id="269354" name="Text Box 42"/>
                    <p:cNvSpPr txBox="1">
                      <a:spLocks noChangeArrowheads="1"/>
                    </p:cNvSpPr>
                    <p:nvPr/>
                  </p:nvSpPr>
                  <p:spPr bwMode="auto">
                    <a:xfrm>
                      <a:off x="4526" y="6642"/>
                      <a:ext cx="609" cy="1584"/>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0099"/>
                          </a:solidFill>
                          <a:effectLst/>
                          <a:latin typeface="Cambria" pitchFamily="18" charset="0"/>
                          <a:ea typeface="Arial" pitchFamily="34" charset="0"/>
                          <a:cs typeface="Arial" pitchFamily="34" charset="0"/>
                        </a:rPr>
                        <a:t>70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FF0000"/>
                          </a:solidFill>
                          <a:effectLst/>
                          <a:latin typeface="Cambria" pitchFamily="18" charset="0"/>
                          <a:ea typeface="Arial" pitchFamily="34" charset="0"/>
                          <a:cs typeface="Arial" pitchFamily="34" charset="0"/>
                        </a:rPr>
                        <a:t>680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00CC00"/>
                          </a:solidFill>
                          <a:effectLst/>
                          <a:latin typeface="Cambria" pitchFamily="18" charset="0"/>
                          <a:ea typeface="Arial" pitchFamily="34" charset="0"/>
                          <a:cs typeface="Arial" pitchFamily="34" charset="0"/>
                        </a:rPr>
                        <a:t>60</a:t>
                      </a:r>
                      <a:endParaRPr kumimoji="0" lang="ar-IQ" sz="2400" b="0" i="0" u="none" strike="noStrike" cap="none" normalizeH="0" baseline="0" dirty="0" smtClean="0">
                        <a:ln>
                          <a:noFill/>
                        </a:ln>
                        <a:solidFill>
                          <a:srgbClr val="00CC00"/>
                        </a:solidFill>
                        <a:effectLst/>
                        <a:latin typeface="Arial" pitchFamily="34" charset="0"/>
                        <a:cs typeface="Arial" pitchFamily="34" charset="0"/>
                      </a:endParaRPr>
                    </a:p>
                  </p:txBody>
                </p:sp>
                <p:sp>
                  <p:nvSpPr>
                    <p:cNvPr id="269355" name="Text Box 43"/>
                    <p:cNvSpPr txBox="1">
                      <a:spLocks noChangeArrowheads="1"/>
                    </p:cNvSpPr>
                    <p:nvPr/>
                  </p:nvSpPr>
                  <p:spPr bwMode="auto">
                    <a:xfrm>
                      <a:off x="3011" y="6839"/>
                      <a:ext cx="1593"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ambria" pitchFamily="18" charset="0"/>
                          <a:ea typeface="Arial" pitchFamily="34" charset="0"/>
                          <a:cs typeface="Arial" pitchFamily="34" charset="0"/>
                        </a:rPr>
                        <a:t>W 12 m</a:t>
                      </a:r>
                      <a:endParaRPr kumimoji="0" lang="ar-IQ" sz="2400" b="0" i="0" u="none" strike="noStrike" cap="none" normalizeH="0" baseline="0" dirty="0" smtClean="0">
                        <a:ln>
                          <a:noFill/>
                        </a:ln>
                        <a:solidFill>
                          <a:srgbClr val="0000FF"/>
                        </a:solidFill>
                        <a:effectLst/>
                        <a:latin typeface="Arial" pitchFamily="34" charset="0"/>
                        <a:cs typeface="Arial" pitchFamily="34" charset="0"/>
                      </a:endParaRPr>
                    </a:p>
                  </p:txBody>
                </p:sp>
              </p:grpSp>
              <p:grpSp>
                <p:nvGrpSpPr>
                  <p:cNvPr id="269356" name="Group 44"/>
                  <p:cNvGrpSpPr>
                    <a:grpSpLocks/>
                  </p:cNvGrpSpPr>
                  <p:nvPr/>
                </p:nvGrpSpPr>
                <p:grpSpPr bwMode="auto">
                  <a:xfrm>
                    <a:off x="4526" y="8133"/>
                    <a:ext cx="1593" cy="1987"/>
                    <a:chOff x="4526" y="8133"/>
                    <a:chExt cx="1593" cy="1987"/>
                  </a:xfrm>
                </p:grpSpPr>
                <p:sp>
                  <p:nvSpPr>
                    <p:cNvPr id="269357" name="Text Box 45"/>
                    <p:cNvSpPr txBox="1">
                      <a:spLocks noChangeArrowheads="1"/>
                    </p:cNvSpPr>
                    <p:nvPr/>
                  </p:nvSpPr>
                  <p:spPr bwMode="auto">
                    <a:xfrm>
                      <a:off x="4526" y="9652"/>
                      <a:ext cx="1593"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0099"/>
                          </a:solidFill>
                          <a:effectLst/>
                          <a:latin typeface="Cambria" pitchFamily="18" charset="0"/>
                          <a:ea typeface="Arial" pitchFamily="34" charset="0"/>
                          <a:cs typeface="Arial" pitchFamily="34" charset="0"/>
                        </a:rPr>
                        <a:t>60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FF0000"/>
                          </a:solidFill>
                          <a:effectLst/>
                          <a:latin typeface="Cambria" pitchFamily="18" charset="0"/>
                          <a:ea typeface="Arial" pitchFamily="34" charset="0"/>
                          <a:cs typeface="Arial" pitchFamily="34" charset="0"/>
                        </a:rPr>
                        <a:t>660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00CC00"/>
                          </a:solidFill>
                          <a:effectLst/>
                          <a:latin typeface="Cambria" pitchFamily="18" charset="0"/>
                          <a:ea typeface="Arial" pitchFamily="34" charset="0"/>
                          <a:cs typeface="Arial" pitchFamily="34" charset="0"/>
                        </a:rPr>
                        <a:t>60</a:t>
                      </a:r>
                      <a:endParaRPr kumimoji="0" lang="ar-IQ" sz="2400" b="0" i="0" u="none" strike="noStrike" cap="none" normalizeH="0" baseline="0" dirty="0" smtClean="0">
                        <a:ln>
                          <a:noFill/>
                        </a:ln>
                        <a:solidFill>
                          <a:srgbClr val="00CC00"/>
                        </a:solidFill>
                        <a:effectLst/>
                        <a:latin typeface="Arial" pitchFamily="34" charset="0"/>
                        <a:cs typeface="Arial" pitchFamily="34" charset="0"/>
                      </a:endParaRPr>
                    </a:p>
                  </p:txBody>
                </p:sp>
                <p:sp>
                  <p:nvSpPr>
                    <p:cNvPr id="269358" name="Text Box 46"/>
                    <p:cNvSpPr txBox="1">
                      <a:spLocks noChangeArrowheads="1"/>
                    </p:cNvSpPr>
                    <p:nvPr/>
                  </p:nvSpPr>
                  <p:spPr bwMode="auto">
                    <a:xfrm>
                      <a:off x="5208" y="8133"/>
                      <a:ext cx="609" cy="112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ambria" pitchFamily="18" charset="0"/>
                          <a:ea typeface="Arial" pitchFamily="34" charset="0"/>
                          <a:cs typeface="Arial" pitchFamily="34" charset="0"/>
                        </a:rPr>
                        <a:t>W  9 m </a:t>
                      </a:r>
                      <a:endParaRPr kumimoji="0" lang="ar-IQ" sz="2400" b="0" i="0" u="none" strike="noStrike" cap="none" normalizeH="0" baseline="0" dirty="0" smtClean="0">
                        <a:ln>
                          <a:noFill/>
                        </a:ln>
                        <a:solidFill>
                          <a:srgbClr val="0000FF"/>
                        </a:solidFill>
                        <a:effectLst/>
                        <a:latin typeface="Arial" pitchFamily="34" charset="0"/>
                        <a:cs typeface="Arial" pitchFamily="34" charset="0"/>
                      </a:endParaRPr>
                    </a:p>
                  </p:txBody>
                </p:sp>
              </p:grpSp>
            </p:grpSp>
          </p:grpSp>
          <p:grpSp>
            <p:nvGrpSpPr>
              <p:cNvPr id="269359" name="Group 47"/>
              <p:cNvGrpSpPr>
                <a:grpSpLocks/>
              </p:cNvGrpSpPr>
              <p:nvPr/>
            </p:nvGrpSpPr>
            <p:grpSpPr bwMode="auto">
              <a:xfrm>
                <a:off x="1646" y="7712"/>
                <a:ext cx="1636" cy="1554"/>
                <a:chOff x="1646" y="7712"/>
                <a:chExt cx="1636" cy="1554"/>
              </a:xfrm>
            </p:grpSpPr>
            <p:sp>
              <p:nvSpPr>
                <p:cNvPr id="269360" name="Text Box 48"/>
                <p:cNvSpPr txBox="1">
                  <a:spLocks noChangeArrowheads="1"/>
                </p:cNvSpPr>
                <p:nvPr/>
              </p:nvSpPr>
              <p:spPr bwMode="auto">
                <a:xfrm>
                  <a:off x="1689" y="7712"/>
                  <a:ext cx="1593"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CC00"/>
                      </a:solidFill>
                      <a:effectLst/>
                      <a:latin typeface="Cambria" pitchFamily="18" charset="0"/>
                      <a:ea typeface="Arial" pitchFamily="34" charset="0"/>
                      <a:cs typeface="Arial" pitchFamily="34" charset="0"/>
                    </a:rPr>
                    <a:t>80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FF0000"/>
                      </a:solidFill>
                      <a:effectLst/>
                      <a:latin typeface="Cambria" pitchFamily="18" charset="0"/>
                      <a:ea typeface="Arial" pitchFamily="34" charset="0"/>
                      <a:cs typeface="Arial" pitchFamily="34" charset="0"/>
                    </a:rPr>
                    <a:t>800</a:t>
                  </a:r>
                  <a:r>
                    <a:rPr kumimoji="0" lang="en-US" sz="1600" b="0" i="0" u="none" strike="noStrike" cap="none" normalizeH="0" baseline="0" dirty="0" smtClean="0">
                      <a:ln>
                        <a:noFill/>
                      </a:ln>
                      <a:solidFill>
                        <a:schemeClr val="tx1"/>
                      </a:solidFill>
                      <a:effectLst/>
                      <a:latin typeface="Cambria" pitchFamily="18" charset="0"/>
                      <a:ea typeface="Arial" pitchFamily="34" charset="0"/>
                      <a:cs typeface="Arial" pitchFamily="34" charset="0"/>
                    </a:rPr>
                    <a:t>   </a:t>
                  </a:r>
                  <a:r>
                    <a:rPr kumimoji="0" lang="en-US" sz="1600" b="0" i="0" u="none" strike="noStrike" cap="none" normalizeH="0" baseline="0" dirty="0" smtClean="0">
                      <a:ln>
                        <a:noFill/>
                      </a:ln>
                      <a:solidFill>
                        <a:srgbClr val="990099"/>
                      </a:solidFill>
                      <a:effectLst/>
                      <a:latin typeface="Cambria" pitchFamily="18" charset="0"/>
                      <a:ea typeface="Arial" pitchFamily="34" charset="0"/>
                      <a:cs typeface="Arial" pitchFamily="34" charset="0"/>
                    </a:rPr>
                    <a:t>40</a:t>
                  </a:r>
                  <a:endParaRPr kumimoji="0" lang="ar-IQ" sz="2400" b="0" i="0" u="none" strike="noStrike" cap="none" normalizeH="0" baseline="0" dirty="0" smtClean="0">
                    <a:ln>
                      <a:noFill/>
                    </a:ln>
                    <a:solidFill>
                      <a:srgbClr val="990099"/>
                    </a:solidFill>
                    <a:effectLst/>
                    <a:latin typeface="Arial" pitchFamily="34" charset="0"/>
                    <a:cs typeface="Arial" pitchFamily="34" charset="0"/>
                  </a:endParaRPr>
                </a:p>
              </p:txBody>
            </p:sp>
            <p:sp>
              <p:nvSpPr>
                <p:cNvPr id="269361" name="Text Box 49"/>
                <p:cNvSpPr txBox="1">
                  <a:spLocks noChangeArrowheads="1"/>
                </p:cNvSpPr>
                <p:nvPr/>
              </p:nvSpPr>
              <p:spPr bwMode="auto">
                <a:xfrm>
                  <a:off x="1646" y="8146"/>
                  <a:ext cx="609" cy="112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ambria" pitchFamily="18" charset="0"/>
                      <a:ea typeface="Arial" pitchFamily="34" charset="0"/>
                      <a:cs typeface="Arial" pitchFamily="34" charset="0"/>
                    </a:rPr>
                    <a:t>W  10 m </a:t>
                  </a:r>
                  <a:endParaRPr kumimoji="0" lang="ar-IQ" sz="2400" b="0" i="0" u="none" strike="noStrike" cap="none" normalizeH="0" baseline="0" dirty="0" smtClean="0">
                    <a:ln>
                      <a:noFill/>
                    </a:ln>
                    <a:solidFill>
                      <a:srgbClr val="0000FF"/>
                    </a:solidFill>
                    <a:effectLst/>
                    <a:latin typeface="Arial" pitchFamily="34" charset="0"/>
                    <a:cs typeface="Arial" pitchFamily="34" charset="0"/>
                  </a:endParaRPr>
                </a:p>
              </p:txBody>
            </p:sp>
          </p:gr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4896544" cy="85408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Green Time </a:t>
            </a:r>
          </a:p>
        </p:txBody>
      </p:sp>
      <p:pic>
        <p:nvPicPr>
          <p:cNvPr id="4" name="Picture 4" descr="http://upload.wikimedia.org/wikipedia/commons/2/26/Traffic_lights_3_states.png"/>
          <p:cNvPicPr>
            <a:picLocks noChangeAspect="1" noChangeArrowheads="1"/>
          </p:cNvPicPr>
          <p:nvPr/>
        </p:nvPicPr>
        <p:blipFill>
          <a:blip r:embed="rId2" cstate="print"/>
          <a:srcRect l="35613" r="35897" b="23077"/>
          <a:stretch>
            <a:fillRect/>
          </a:stretch>
        </p:blipFill>
        <p:spPr bwMode="auto">
          <a:xfrm>
            <a:off x="8028384" y="0"/>
            <a:ext cx="864096" cy="2160240"/>
          </a:xfrm>
          <a:prstGeom prst="rect">
            <a:avLst/>
          </a:prstGeom>
          <a:noFill/>
        </p:spPr>
      </p:pic>
      <p:pic>
        <p:nvPicPr>
          <p:cNvPr id="9" name="Picture 8"/>
          <p:cNvPicPr/>
          <p:nvPr/>
        </p:nvPicPr>
        <p:blipFill>
          <a:blip r:embed="rId3" cstate="print"/>
          <a:srcRect/>
          <a:stretch>
            <a:fillRect/>
          </a:stretch>
        </p:blipFill>
        <p:spPr bwMode="auto">
          <a:xfrm>
            <a:off x="1115616" y="836712"/>
            <a:ext cx="6480720" cy="3096344"/>
          </a:xfrm>
          <a:prstGeom prst="rect">
            <a:avLst/>
          </a:prstGeom>
          <a:noFill/>
          <a:ln w="9525">
            <a:noFill/>
            <a:miter lim="800000"/>
            <a:headEnd/>
            <a:tailEnd/>
          </a:ln>
        </p:spPr>
      </p:pic>
      <p:sp>
        <p:nvSpPr>
          <p:cNvPr id="10" name="Rectangle 9"/>
          <p:cNvSpPr/>
          <p:nvPr/>
        </p:nvSpPr>
        <p:spPr>
          <a:xfrm>
            <a:off x="719918" y="4843026"/>
            <a:ext cx="5724290" cy="1754326"/>
          </a:xfrm>
          <a:prstGeom prst="rect">
            <a:avLst/>
          </a:prstGeom>
        </p:spPr>
        <p:txBody>
          <a:bodyPr wrap="square">
            <a:spAutoFit/>
          </a:bodyPr>
          <a:lstStyle/>
          <a:p>
            <a:pPr algn="l" rtl="0"/>
            <a:r>
              <a:rPr lang="en-US" sz="2000" dirty="0" smtClean="0">
                <a:latin typeface="Comic Sans MS" pitchFamily="66" charset="0"/>
              </a:rPr>
              <a:t>Total Effective Green Time = </a:t>
            </a:r>
            <a:r>
              <a:rPr lang="en-US" sz="2400" b="1" dirty="0" smtClean="0">
                <a:solidFill>
                  <a:srgbClr val="FF0000"/>
                </a:solidFill>
                <a:latin typeface="Comic Sans MS" pitchFamily="66" charset="0"/>
              </a:rPr>
              <a:t>Get = C -L</a:t>
            </a:r>
            <a:endParaRPr lang="en-US" sz="2000" b="1" dirty="0" smtClean="0">
              <a:solidFill>
                <a:srgbClr val="FF0000"/>
              </a:solidFill>
              <a:latin typeface="Comic Sans MS" pitchFamily="66" charset="0"/>
            </a:endParaRPr>
          </a:p>
          <a:p>
            <a:pPr algn="l" rtl="0"/>
            <a:r>
              <a:rPr lang="en-US" sz="2000" dirty="0" smtClean="0">
                <a:latin typeface="Comic Sans MS" pitchFamily="66" charset="0"/>
              </a:rPr>
              <a:t> </a:t>
            </a:r>
          </a:p>
          <a:p>
            <a:pPr algn="l" rtl="0"/>
            <a:r>
              <a:rPr lang="en-US" sz="2000" dirty="0" smtClean="0">
                <a:latin typeface="Comic Sans MS" pitchFamily="66" charset="0"/>
              </a:rPr>
              <a:t>Effective Green Time = </a:t>
            </a:r>
          </a:p>
          <a:p>
            <a:pPr algn="l" rtl="0"/>
            <a:endParaRPr lang="en-US" sz="2000" dirty="0" smtClean="0">
              <a:latin typeface="Comic Sans MS" pitchFamily="66" charset="0"/>
            </a:endParaRPr>
          </a:p>
          <a:p>
            <a:pPr algn="l" rtl="0"/>
            <a:r>
              <a:rPr lang="en-US" sz="2000" dirty="0" smtClean="0">
                <a:solidFill>
                  <a:srgbClr val="00B050"/>
                </a:solidFill>
                <a:latin typeface="Comic Sans MS" pitchFamily="66" charset="0"/>
              </a:rPr>
              <a:t>Actual Green Time </a:t>
            </a:r>
            <a:r>
              <a:rPr lang="en-US" sz="2400" b="1" dirty="0" smtClean="0">
                <a:solidFill>
                  <a:srgbClr val="0000FF"/>
                </a:solidFill>
                <a:latin typeface="Comic Sans MS" pitchFamily="66" charset="0"/>
              </a:rPr>
              <a:t>= GA = GE + St - A</a:t>
            </a:r>
            <a:endParaRPr lang="en-US" sz="2000" b="1" dirty="0" smtClean="0">
              <a:solidFill>
                <a:srgbClr val="0000FF"/>
              </a:solidFill>
              <a:latin typeface="Comic Sans MS" pitchFamily="66" charset="0"/>
            </a:endParaRP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0942" y="5373216"/>
            <a:ext cx="2135194" cy="792088"/>
          </a:xfrm>
          <a:prstGeom prst="rect">
            <a:avLst/>
          </a:prstGeom>
          <a:noFill/>
        </p:spPr>
      </p:pic>
      <p:pic>
        <p:nvPicPr>
          <p:cNvPr id="8" name="Picture 2"/>
          <p:cNvPicPr>
            <a:picLocks noChangeAspect="1" noChangeArrowheads="1"/>
          </p:cNvPicPr>
          <p:nvPr/>
        </p:nvPicPr>
        <p:blipFill>
          <a:blip r:embed="rId5" cstate="print"/>
          <a:srcRect b="57895"/>
          <a:stretch>
            <a:fillRect/>
          </a:stretch>
        </p:blipFill>
        <p:spPr bwMode="auto">
          <a:xfrm>
            <a:off x="611560" y="4005064"/>
            <a:ext cx="8182571"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512" y="-27384"/>
            <a:ext cx="6277681" cy="1023357"/>
          </a:xfrm>
          <a:prstGeom prst="rect">
            <a:avLst/>
          </a:prstGeom>
        </p:spPr>
        <p:txBody>
          <a:bodyPr wrap="none">
            <a:spAutoFit/>
          </a:bodyPr>
          <a:lstStyle/>
          <a:p>
            <a:pPr algn="ctr">
              <a:lnSpc>
                <a:spcPct val="150000"/>
              </a:lnSpc>
            </a:pPr>
            <a:r>
              <a:rPr lang="en-US" sz="44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Traffic Signals Design</a:t>
            </a:r>
          </a:p>
        </p:txBody>
      </p:sp>
      <p:pic>
        <p:nvPicPr>
          <p:cNvPr id="254978" name="Picture 2" descr="http://www.vectorfree.com/media/vectors/traffic-lights-vectors.jpg"/>
          <p:cNvPicPr>
            <a:picLocks noChangeAspect="1" noChangeArrowheads="1"/>
          </p:cNvPicPr>
          <p:nvPr/>
        </p:nvPicPr>
        <p:blipFill>
          <a:blip r:embed="rId2" cstate="print"/>
          <a:srcRect r="20062" b="28944"/>
          <a:stretch>
            <a:fillRect/>
          </a:stretch>
        </p:blipFill>
        <p:spPr bwMode="auto">
          <a:xfrm>
            <a:off x="1619672" y="4725144"/>
            <a:ext cx="3096344" cy="1872207"/>
          </a:xfrm>
          <a:prstGeom prst="rect">
            <a:avLst/>
          </a:prstGeom>
          <a:noFill/>
        </p:spPr>
      </p:pic>
      <p:pic>
        <p:nvPicPr>
          <p:cNvPr id="254980" name="Picture 4" descr="http://www.freedownloadlisting.com/wp-content/uploads/vector/icons/img_1/traffic_light_icon_vector_153181.jpg"/>
          <p:cNvPicPr>
            <a:picLocks noChangeAspect="1" noChangeArrowheads="1"/>
          </p:cNvPicPr>
          <p:nvPr/>
        </p:nvPicPr>
        <p:blipFill>
          <a:blip r:embed="rId3" cstate="print"/>
          <a:srcRect l="33190"/>
          <a:stretch>
            <a:fillRect/>
          </a:stretch>
        </p:blipFill>
        <p:spPr bwMode="auto">
          <a:xfrm>
            <a:off x="5436096" y="4797152"/>
            <a:ext cx="2304256" cy="1872207"/>
          </a:xfrm>
          <a:prstGeom prst="rect">
            <a:avLst/>
          </a:prstGeom>
          <a:noFill/>
        </p:spPr>
      </p:pic>
      <p:pic>
        <p:nvPicPr>
          <p:cNvPr id="6" name="Picture 3" descr="http://www.ledtrafficlight.cn/application/intersection.jpg"/>
          <p:cNvPicPr>
            <a:picLocks noChangeAspect="1" noChangeArrowheads="1"/>
          </p:cNvPicPr>
          <p:nvPr/>
        </p:nvPicPr>
        <p:blipFill>
          <a:blip r:embed="rId4" cstate="print"/>
          <a:srcRect/>
          <a:stretch>
            <a:fillRect/>
          </a:stretch>
        </p:blipFill>
        <p:spPr bwMode="auto">
          <a:xfrm>
            <a:off x="1331640" y="1058018"/>
            <a:ext cx="6667500" cy="36671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1847721"/>
            <a:ext cx="806489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rPr>
              <a:t>d:	delay (sec)</a:t>
            </a:r>
          </a:p>
          <a:p>
            <a:pPr marL="0" marR="0" lvl="0" indent="0" algn="justLow" defTabSz="914400" rtl="0" eaLnBrk="0" fontAlgn="base" latinLnBrk="0" hangingPunct="0">
              <a:lnSpc>
                <a:spcPct val="100000"/>
              </a:lnSpc>
              <a:spcBef>
                <a:spcPct val="0"/>
              </a:spcBef>
              <a:spcAft>
                <a:spcPct val="0"/>
              </a:spcAft>
              <a:buClrTx/>
              <a:buSzTx/>
              <a:buFontTx/>
              <a:buNone/>
              <a:tabLst/>
            </a:pPr>
            <a:r>
              <a:rPr lang="en-US" sz="2400" dirty="0" smtClean="0">
                <a:latin typeface="Comic Sans MS" pitchFamily="66" charset="0"/>
              </a:rPr>
              <a:t>C:	cycle time (sec)</a:t>
            </a:r>
          </a:p>
          <a:p>
            <a:pPr marL="0" marR="0" lvl="0" indent="0" algn="justLow" defTabSz="914400" rtl="0" eaLnBrk="0" fontAlgn="base" latinLnBrk="0" hangingPunct="0">
              <a:lnSpc>
                <a:spcPct val="100000"/>
              </a:lnSpc>
              <a:spcBef>
                <a:spcPct val="0"/>
              </a:spcBef>
              <a:spcAft>
                <a:spcPct val="0"/>
              </a:spcAft>
              <a:buClrTx/>
              <a:buSzTx/>
              <a:buFontTx/>
              <a:buNone/>
              <a:tabLst/>
            </a:pPr>
            <a:r>
              <a:rPr lang="en-US" sz="2400" dirty="0" smtClean="0">
                <a:latin typeface="Comic Sans MS" pitchFamily="66" charset="0"/>
              </a:rPr>
              <a:t>GA:	actual green time (sec)</a:t>
            </a:r>
          </a:p>
          <a:p>
            <a:pPr marL="0" marR="0" lvl="0" indent="0" algn="justLow" defTabSz="914400" rtl="0" eaLnBrk="0" fontAlgn="base" latinLnBrk="0" hangingPunct="0">
              <a:lnSpc>
                <a:spcPct val="100000"/>
              </a:lnSpc>
              <a:spcBef>
                <a:spcPct val="0"/>
              </a:spcBef>
              <a:spcAft>
                <a:spcPct val="0"/>
              </a:spcAft>
              <a:buClrTx/>
              <a:buSzTx/>
              <a:buFontTx/>
              <a:buNone/>
              <a:tabLst/>
            </a:pPr>
            <a:r>
              <a:rPr lang="en-US" sz="2400" dirty="0" smtClean="0">
                <a:latin typeface="Comic Sans MS" pitchFamily="66" charset="0"/>
              </a:rPr>
              <a:t>q:	flow (</a:t>
            </a:r>
            <a:r>
              <a:rPr lang="en-US" sz="2400" dirty="0" err="1" smtClean="0">
                <a:latin typeface="Comic Sans MS" pitchFamily="66" charset="0"/>
              </a:rPr>
              <a:t>veh</a:t>
            </a:r>
            <a:r>
              <a:rPr lang="en-US" sz="2400" dirty="0" smtClean="0">
                <a:latin typeface="Comic Sans MS" pitchFamily="66" charset="0"/>
              </a:rPr>
              <a:t>/hr)</a:t>
            </a:r>
          </a:p>
          <a:p>
            <a:pPr marL="0" marR="0" lvl="0" indent="0" algn="justLow" defTabSz="914400" rtl="0" eaLnBrk="0" fontAlgn="base" latinLnBrk="0" hangingPunct="0">
              <a:lnSpc>
                <a:spcPct val="100000"/>
              </a:lnSpc>
              <a:spcBef>
                <a:spcPct val="0"/>
              </a:spcBef>
              <a:spcAft>
                <a:spcPct val="0"/>
              </a:spcAft>
              <a:buClrTx/>
              <a:buSzTx/>
              <a:buFontTx/>
              <a:buNone/>
              <a:tabLst/>
            </a:pPr>
            <a:r>
              <a:rPr lang="en-US" sz="2400" dirty="0" smtClean="0">
                <a:latin typeface="Comic Sans MS" pitchFamily="66" charset="0"/>
              </a:rPr>
              <a:t>S:	Saturation flow (</a:t>
            </a:r>
            <a:r>
              <a:rPr lang="en-US" sz="2400" dirty="0" err="1" smtClean="0">
                <a:latin typeface="Comic Sans MS" pitchFamily="66" charset="0"/>
              </a:rPr>
              <a:t>veh</a:t>
            </a:r>
            <a:r>
              <a:rPr lang="en-US" sz="2400" dirty="0" smtClean="0">
                <a:latin typeface="Comic Sans MS" pitchFamily="66" charset="0"/>
              </a:rPr>
              <a:t>/hr)</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dirty="0" smtClean="0">
              <a:latin typeface="Comic Sans MS" pitchFamily="66"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lang="en-US" sz="2400" dirty="0" smtClean="0">
                <a:latin typeface="Comic Sans MS" pitchFamily="66" charset="0"/>
              </a:rPr>
              <a:t>For change the </a:t>
            </a:r>
            <a:r>
              <a:rPr lang="en-US" sz="2400" dirty="0" smtClean="0">
                <a:solidFill>
                  <a:srgbClr val="0000FF"/>
                </a:solidFill>
                <a:latin typeface="Comic Sans MS" pitchFamily="66" charset="0"/>
              </a:rPr>
              <a:t>S </a:t>
            </a:r>
            <a:r>
              <a:rPr lang="en-US" sz="2400" dirty="0" err="1" smtClean="0">
                <a:solidFill>
                  <a:srgbClr val="0000FF"/>
                </a:solidFill>
                <a:latin typeface="Comic Sans MS" pitchFamily="66" charset="0"/>
              </a:rPr>
              <a:t>pcu</a:t>
            </a:r>
            <a:r>
              <a:rPr lang="en-US" sz="2400" dirty="0" smtClean="0">
                <a:solidFill>
                  <a:srgbClr val="0000FF"/>
                </a:solidFill>
                <a:latin typeface="Comic Sans MS" pitchFamily="66" charset="0"/>
              </a:rPr>
              <a:t>/hr </a:t>
            </a:r>
            <a:r>
              <a:rPr lang="en-US" sz="2400" dirty="0" smtClean="0">
                <a:latin typeface="Comic Sans MS" pitchFamily="66" charset="0"/>
              </a:rPr>
              <a:t>to </a:t>
            </a:r>
            <a:r>
              <a:rPr lang="en-US" sz="2400" dirty="0" smtClean="0">
                <a:solidFill>
                  <a:srgbClr val="FF0000"/>
                </a:solidFill>
                <a:latin typeface="Comic Sans MS" pitchFamily="66" charset="0"/>
              </a:rPr>
              <a:t>S </a:t>
            </a:r>
            <a:r>
              <a:rPr lang="en-US" sz="2400" dirty="0" err="1" smtClean="0">
                <a:solidFill>
                  <a:srgbClr val="FF0000"/>
                </a:solidFill>
                <a:latin typeface="Comic Sans MS" pitchFamily="66" charset="0"/>
              </a:rPr>
              <a:t>veh</a:t>
            </a:r>
            <a:r>
              <a:rPr lang="en-US" sz="2400" dirty="0" smtClean="0">
                <a:solidFill>
                  <a:srgbClr val="FF0000"/>
                </a:solidFill>
                <a:latin typeface="Comic Sans MS" pitchFamily="66" charset="0"/>
              </a:rPr>
              <a:t>/hr</a:t>
            </a:r>
            <a:r>
              <a:rPr lang="en-US" sz="2400" dirty="0" smtClean="0">
                <a:latin typeface="Comic Sans MS" pitchFamily="66" charset="0"/>
              </a:rPr>
              <a:t>. by dividing </a:t>
            </a:r>
            <a:r>
              <a:rPr lang="en-US" sz="2400" dirty="0" smtClean="0">
                <a:solidFill>
                  <a:srgbClr val="0000FF"/>
                </a:solidFill>
                <a:latin typeface="Comic Sans MS" pitchFamily="66" charset="0"/>
              </a:rPr>
              <a:t>S </a:t>
            </a:r>
            <a:r>
              <a:rPr lang="en-US" sz="2400" dirty="0" err="1" smtClean="0">
                <a:solidFill>
                  <a:srgbClr val="0000FF"/>
                </a:solidFill>
                <a:latin typeface="Comic Sans MS" pitchFamily="66" charset="0"/>
              </a:rPr>
              <a:t>pcu</a:t>
            </a:r>
            <a:r>
              <a:rPr lang="en-US" sz="2400" dirty="0" smtClean="0">
                <a:solidFill>
                  <a:srgbClr val="0000FF"/>
                </a:solidFill>
                <a:latin typeface="Comic Sans MS" pitchFamily="66" charset="0"/>
              </a:rPr>
              <a:t>/hr </a:t>
            </a:r>
            <a:r>
              <a:rPr lang="en-US" sz="2400" dirty="0" smtClean="0">
                <a:latin typeface="Comic Sans MS" pitchFamily="66" charset="0"/>
              </a:rPr>
              <a:t>on </a:t>
            </a:r>
            <a:r>
              <a:rPr lang="en-US" sz="2400" dirty="0" err="1" smtClean="0">
                <a:solidFill>
                  <a:srgbClr val="00B050"/>
                </a:solidFill>
                <a:latin typeface="Comic Sans MS" pitchFamily="66" charset="0"/>
              </a:rPr>
              <a:t>pcu</a:t>
            </a:r>
            <a:r>
              <a:rPr lang="en-US" sz="2400" dirty="0" smtClean="0">
                <a:solidFill>
                  <a:srgbClr val="00B050"/>
                </a:solidFill>
                <a:latin typeface="Comic Sans MS" pitchFamily="66" charset="0"/>
              </a:rPr>
              <a:t> factor</a:t>
            </a:r>
            <a:r>
              <a:rPr lang="en-US" sz="2400" dirty="0" smtClean="0">
                <a:latin typeface="Comic Sans MS" pitchFamily="66" charset="0"/>
              </a:rPr>
              <a:t>.</a:t>
            </a:r>
          </a:p>
          <a:p>
            <a:pPr marL="0" marR="0" lvl="0" indent="0" algn="justLow" defTabSz="914400" rtl="0" eaLnBrk="0" fontAlgn="base" latinLnBrk="0" hangingPunct="0">
              <a:lnSpc>
                <a:spcPct val="100000"/>
              </a:lnSpc>
              <a:spcBef>
                <a:spcPct val="0"/>
              </a:spcBef>
              <a:spcAft>
                <a:spcPct val="0"/>
              </a:spcAft>
              <a:buClrTx/>
              <a:buSzTx/>
              <a:buFontTx/>
              <a:buChar char="•"/>
              <a:tabLst/>
            </a:pPr>
            <a:r>
              <a:rPr lang="en-US" sz="2400" dirty="0" smtClean="0">
                <a:latin typeface="Comic Sans MS" pitchFamily="66" charset="0"/>
              </a:rPr>
              <a:t> For change the </a:t>
            </a:r>
            <a:r>
              <a:rPr lang="en-US" sz="2400" dirty="0" smtClean="0">
                <a:solidFill>
                  <a:srgbClr val="0000FF"/>
                </a:solidFill>
                <a:latin typeface="Comic Sans MS" pitchFamily="66" charset="0"/>
              </a:rPr>
              <a:t>q </a:t>
            </a:r>
            <a:r>
              <a:rPr lang="en-US" sz="2400" dirty="0" err="1" smtClean="0">
                <a:solidFill>
                  <a:srgbClr val="0000FF"/>
                </a:solidFill>
                <a:latin typeface="Comic Sans MS" pitchFamily="66" charset="0"/>
              </a:rPr>
              <a:t>pcu</a:t>
            </a:r>
            <a:r>
              <a:rPr lang="en-US" sz="2400" dirty="0" smtClean="0">
                <a:solidFill>
                  <a:srgbClr val="0000FF"/>
                </a:solidFill>
                <a:latin typeface="Comic Sans MS" pitchFamily="66" charset="0"/>
              </a:rPr>
              <a:t>/hr </a:t>
            </a:r>
            <a:r>
              <a:rPr lang="en-US" sz="2400" dirty="0" smtClean="0">
                <a:latin typeface="Comic Sans MS" pitchFamily="66" charset="0"/>
              </a:rPr>
              <a:t>to </a:t>
            </a:r>
            <a:r>
              <a:rPr lang="en-US" sz="2400" dirty="0" smtClean="0">
                <a:solidFill>
                  <a:srgbClr val="FF0000"/>
                </a:solidFill>
                <a:latin typeface="Comic Sans MS" pitchFamily="66" charset="0"/>
              </a:rPr>
              <a:t>q </a:t>
            </a:r>
            <a:r>
              <a:rPr lang="en-US" sz="2400" dirty="0" err="1" smtClean="0">
                <a:solidFill>
                  <a:srgbClr val="FF0000"/>
                </a:solidFill>
                <a:latin typeface="Comic Sans MS" pitchFamily="66" charset="0"/>
              </a:rPr>
              <a:t>veh</a:t>
            </a:r>
            <a:r>
              <a:rPr lang="en-US" sz="2400" dirty="0" smtClean="0">
                <a:solidFill>
                  <a:srgbClr val="FF0000"/>
                </a:solidFill>
                <a:latin typeface="Comic Sans MS" pitchFamily="66" charset="0"/>
              </a:rPr>
              <a:t>/hr</a:t>
            </a:r>
            <a:r>
              <a:rPr lang="en-US" sz="2400" dirty="0" smtClean="0">
                <a:latin typeface="Comic Sans MS" pitchFamily="66" charset="0"/>
              </a:rPr>
              <a:t>. by dividing </a:t>
            </a:r>
            <a:r>
              <a:rPr lang="en-US" sz="2400" dirty="0" smtClean="0">
                <a:solidFill>
                  <a:srgbClr val="0000FF"/>
                </a:solidFill>
                <a:latin typeface="Comic Sans MS" pitchFamily="66" charset="0"/>
              </a:rPr>
              <a:t>q </a:t>
            </a:r>
            <a:r>
              <a:rPr lang="en-US" sz="2400" dirty="0" err="1" smtClean="0">
                <a:solidFill>
                  <a:srgbClr val="0000FF"/>
                </a:solidFill>
                <a:latin typeface="Comic Sans MS" pitchFamily="66" charset="0"/>
              </a:rPr>
              <a:t>pcu</a:t>
            </a:r>
            <a:r>
              <a:rPr lang="en-US" sz="2400" dirty="0" smtClean="0">
                <a:solidFill>
                  <a:srgbClr val="0000FF"/>
                </a:solidFill>
                <a:latin typeface="Comic Sans MS" pitchFamily="66" charset="0"/>
              </a:rPr>
              <a:t>/hr </a:t>
            </a:r>
            <a:r>
              <a:rPr lang="en-US" sz="2400" dirty="0" smtClean="0">
                <a:latin typeface="Comic Sans MS" pitchFamily="66" charset="0"/>
              </a:rPr>
              <a:t>on </a:t>
            </a:r>
            <a:r>
              <a:rPr lang="en-US" sz="2400" dirty="0" err="1" smtClean="0">
                <a:solidFill>
                  <a:srgbClr val="00CC00"/>
                </a:solidFill>
                <a:latin typeface="Comic Sans MS" pitchFamily="66" charset="0"/>
              </a:rPr>
              <a:t>pcu</a:t>
            </a:r>
            <a:r>
              <a:rPr lang="en-US" sz="2400" dirty="0" smtClean="0">
                <a:solidFill>
                  <a:srgbClr val="00CC00"/>
                </a:solidFill>
                <a:latin typeface="Comic Sans MS" pitchFamily="66" charset="0"/>
              </a:rPr>
              <a:t> factor </a:t>
            </a:r>
            <a:r>
              <a:rPr lang="en-US" sz="2400" dirty="0" smtClean="0">
                <a:latin typeface="Comic Sans MS" pitchFamily="66" charset="0"/>
              </a:rPr>
              <a:t>or directly from the field counting. </a:t>
            </a:r>
          </a:p>
          <a:p>
            <a:pPr marL="0" marR="0" lvl="0" indent="0" algn="justLow" defTabSz="914400" rtl="0" eaLnBrk="0" fontAlgn="base" latinLnBrk="0" hangingPunct="0">
              <a:lnSpc>
                <a:spcPct val="100000"/>
              </a:lnSpc>
              <a:spcBef>
                <a:spcPct val="0"/>
              </a:spcBef>
              <a:spcAft>
                <a:spcPct val="0"/>
              </a:spcAft>
              <a:buClrTx/>
              <a:buSzTx/>
              <a:buFontTx/>
              <a:buChar char="•"/>
              <a:tabLst/>
            </a:pPr>
            <a:r>
              <a:rPr lang="en-US" sz="2400" dirty="0" smtClean="0">
                <a:solidFill>
                  <a:srgbClr val="00CC00"/>
                </a:solidFill>
                <a:latin typeface="Comic Sans MS" pitchFamily="66" charset="0"/>
              </a:rPr>
              <a:t>The </a:t>
            </a:r>
            <a:r>
              <a:rPr lang="en-US" sz="2400" dirty="0" err="1" smtClean="0">
                <a:solidFill>
                  <a:srgbClr val="00CC00"/>
                </a:solidFill>
                <a:latin typeface="Comic Sans MS" pitchFamily="66" charset="0"/>
              </a:rPr>
              <a:t>pcu</a:t>
            </a:r>
            <a:r>
              <a:rPr lang="en-US" sz="2400" dirty="0" smtClean="0">
                <a:solidFill>
                  <a:srgbClr val="00CC00"/>
                </a:solidFill>
                <a:latin typeface="Comic Sans MS" pitchFamily="66" charset="0"/>
              </a:rPr>
              <a:t> factor </a:t>
            </a:r>
            <a:r>
              <a:rPr lang="en-US" sz="2400" dirty="0" smtClean="0">
                <a:latin typeface="Comic Sans MS" pitchFamily="66" charset="0"/>
              </a:rPr>
              <a:t>will be the overall </a:t>
            </a:r>
            <a:r>
              <a:rPr lang="en-US" sz="2400" dirty="0" err="1" smtClean="0">
                <a:latin typeface="Comic Sans MS" pitchFamily="66" charset="0"/>
              </a:rPr>
              <a:t>pcu</a:t>
            </a:r>
            <a:r>
              <a:rPr lang="en-US" sz="2400" dirty="0" smtClean="0">
                <a:latin typeface="Comic Sans MS" pitchFamily="66" charset="0"/>
              </a:rPr>
              <a:t> volume divided by the overall volume (</a:t>
            </a:r>
            <a:r>
              <a:rPr lang="en-US" sz="2400" dirty="0" err="1" smtClean="0">
                <a:latin typeface="Comic Sans MS" pitchFamily="66" charset="0"/>
              </a:rPr>
              <a:t>veh</a:t>
            </a:r>
            <a:r>
              <a:rPr lang="en-US" sz="2400" dirty="0" smtClean="0">
                <a:latin typeface="Comic Sans MS" pitchFamily="66" charset="0"/>
              </a:rPr>
              <a:t>/hr) = (1.10 – 1.35).</a:t>
            </a:r>
          </a:p>
        </p:txBody>
      </p:sp>
      <p:sp>
        <p:nvSpPr>
          <p:cNvPr id="3" name="Rectangle 2"/>
          <p:cNvSpPr/>
          <p:nvPr/>
        </p:nvSpPr>
        <p:spPr>
          <a:xfrm>
            <a:off x="539552" y="-27384"/>
            <a:ext cx="6120680" cy="92333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Delay at Traffic Signals</a:t>
            </a: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908720"/>
            <a:ext cx="7231265" cy="1008112"/>
          </a:xfrm>
          <a:prstGeom prst="rect">
            <a:avLst/>
          </a:prstGeom>
          <a:solidFill>
            <a:srgbClr val="FFFF00"/>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9392"/>
            <a:ext cx="4896544" cy="854080"/>
          </a:xfrm>
          <a:prstGeom prst="rect">
            <a:avLst/>
          </a:prstGeom>
        </p:spPr>
        <p:txBody>
          <a:bodyPr wrap="square">
            <a:spAutoFit/>
          </a:bodyPr>
          <a:lstStyle/>
          <a:p>
            <a:pPr algn="l" rtl="0">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Example -2</a:t>
            </a:r>
          </a:p>
        </p:txBody>
      </p:sp>
      <p:sp>
        <p:nvSpPr>
          <p:cNvPr id="268289" name="Rectangle 1"/>
          <p:cNvSpPr>
            <a:spLocks noChangeArrowheads="1"/>
          </p:cNvSpPr>
          <p:nvPr/>
        </p:nvSpPr>
        <p:spPr bwMode="auto">
          <a:xfrm>
            <a:off x="611560" y="652046"/>
            <a:ext cx="8136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tabLst>
                <a:tab pos="808038" algn="l"/>
              </a:tabLst>
            </a:pPr>
            <a:r>
              <a:rPr lang="en-US" sz="2400" dirty="0" smtClean="0">
                <a:latin typeface="Comic Sans MS" pitchFamily="66" charset="0"/>
              </a:rPr>
              <a:t>Design hour traffic flows at a four-leg, </a:t>
            </a:r>
            <a:r>
              <a:rPr lang="en-US" sz="2400" dirty="0" smtClean="0">
                <a:solidFill>
                  <a:srgbClr val="00B050"/>
                </a:solidFill>
                <a:latin typeface="Comic Sans MS" pitchFamily="66" charset="0"/>
              </a:rPr>
              <a:t>three-phase </a:t>
            </a:r>
            <a:r>
              <a:rPr lang="en-US" sz="2400" dirty="0" smtClean="0">
                <a:latin typeface="Comic Sans MS" pitchFamily="66" charset="0"/>
              </a:rPr>
              <a:t>intersection are given in the table below. </a:t>
            </a:r>
            <a:r>
              <a:rPr lang="en-US" sz="2400" dirty="0" smtClean="0">
                <a:solidFill>
                  <a:srgbClr val="993300"/>
                </a:solidFill>
                <a:latin typeface="Comic Sans MS" pitchFamily="66" charset="0"/>
              </a:rPr>
              <a:t>The </a:t>
            </a:r>
            <a:r>
              <a:rPr lang="en-US" sz="2400" dirty="0" err="1" smtClean="0">
                <a:solidFill>
                  <a:srgbClr val="993300"/>
                </a:solidFill>
                <a:latin typeface="Comic Sans MS" pitchFamily="66" charset="0"/>
              </a:rPr>
              <a:t>intergreen</a:t>
            </a:r>
            <a:r>
              <a:rPr lang="en-US" sz="2400" dirty="0" smtClean="0">
                <a:solidFill>
                  <a:srgbClr val="993300"/>
                </a:solidFill>
                <a:latin typeface="Comic Sans MS" pitchFamily="66" charset="0"/>
              </a:rPr>
              <a:t> period is 5 second, and starting delay is 2 second per green interval</a:t>
            </a:r>
            <a:r>
              <a:rPr lang="en-US" sz="2400" dirty="0" smtClean="0">
                <a:latin typeface="Comic Sans MS" pitchFamily="66" charset="0"/>
              </a:rPr>
              <a:t>. </a:t>
            </a:r>
            <a:r>
              <a:rPr lang="en-US" sz="2400" dirty="0" smtClean="0">
                <a:solidFill>
                  <a:srgbClr val="0000FF"/>
                </a:solidFill>
                <a:latin typeface="Comic Sans MS" pitchFamily="66" charset="0"/>
              </a:rPr>
              <a:t>Calculate</a:t>
            </a:r>
            <a:r>
              <a:rPr lang="en-US" sz="2400" dirty="0" smtClean="0">
                <a:solidFill>
                  <a:srgbClr val="0000FF"/>
                </a:solidFill>
              </a:rPr>
              <a:t> </a:t>
            </a:r>
            <a:r>
              <a:rPr lang="en-US" sz="2400" dirty="0" smtClean="0">
                <a:solidFill>
                  <a:srgbClr val="0000FF"/>
                </a:solidFill>
                <a:latin typeface="Comic Sans MS" pitchFamily="66" charset="0"/>
              </a:rPr>
              <a:t>the optimum cycle time, the actual green time, draw the cycle timing diagram of signals, and check the delay?</a:t>
            </a:r>
          </a:p>
        </p:txBody>
      </p:sp>
      <p:graphicFrame>
        <p:nvGraphicFramePr>
          <p:cNvPr id="4" name="Table 3"/>
          <p:cNvGraphicFramePr>
            <a:graphicFrameLocks noGrp="1"/>
          </p:cNvGraphicFramePr>
          <p:nvPr/>
        </p:nvGraphicFramePr>
        <p:xfrm>
          <a:off x="683568" y="2996955"/>
          <a:ext cx="8064894" cy="3672405"/>
        </p:xfrm>
        <a:graphic>
          <a:graphicData uri="http://schemas.openxmlformats.org/drawingml/2006/table">
            <a:tbl>
              <a:tblPr/>
              <a:tblGrid>
                <a:gridCol w="504056"/>
                <a:gridCol w="1152128"/>
                <a:gridCol w="1296144"/>
                <a:gridCol w="1080120"/>
                <a:gridCol w="1008112"/>
                <a:gridCol w="864096"/>
                <a:gridCol w="864096"/>
                <a:gridCol w="1296142"/>
              </a:tblGrid>
              <a:tr h="336304">
                <a:tc rowSpan="2">
                  <a:txBody>
                    <a:bodyPr/>
                    <a:lstStyle/>
                    <a:p>
                      <a:pPr algn="ctr" rtl="0">
                        <a:lnSpc>
                          <a:spcPct val="115000"/>
                        </a:lnSpc>
                        <a:spcAft>
                          <a:spcPts val="0"/>
                        </a:spcAft>
                        <a:tabLst>
                          <a:tab pos="808355" algn="l"/>
                        </a:tabLst>
                      </a:pPr>
                      <a:r>
                        <a:rPr lang="en-US" sz="1800" b="1" dirty="0">
                          <a:latin typeface="Cambria"/>
                          <a:ea typeface="Times New Roman"/>
                          <a:cs typeface="Times New Roman"/>
                        </a:rPr>
                        <a:t>No.</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0">
                        <a:lnSpc>
                          <a:spcPct val="115000"/>
                        </a:lnSpc>
                        <a:spcAft>
                          <a:spcPts val="0"/>
                        </a:spcAft>
                        <a:tabLst>
                          <a:tab pos="808355" algn="l"/>
                        </a:tabLst>
                      </a:pPr>
                      <a:r>
                        <a:rPr lang="en-US" sz="1800" b="1" dirty="0">
                          <a:latin typeface="Cambria"/>
                          <a:ea typeface="Times New Roman"/>
                          <a:cs typeface="Times New Roman"/>
                        </a:rPr>
                        <a:t>Approach</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0">
                        <a:lnSpc>
                          <a:spcPct val="115000"/>
                        </a:lnSpc>
                        <a:spcAft>
                          <a:spcPts val="0"/>
                        </a:spcAft>
                        <a:tabLst>
                          <a:tab pos="808355" algn="l"/>
                        </a:tabLst>
                      </a:pPr>
                      <a:r>
                        <a:rPr lang="en-US" sz="1800" b="1" dirty="0">
                          <a:latin typeface="Cambria"/>
                          <a:ea typeface="Times New Roman"/>
                          <a:cs typeface="Times New Roman"/>
                        </a:rPr>
                        <a:t>Movement</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a:lnSpc>
                          <a:spcPct val="115000"/>
                        </a:lnSpc>
                        <a:spcAft>
                          <a:spcPts val="0"/>
                        </a:spcAft>
                        <a:tabLst>
                          <a:tab pos="808355" algn="l"/>
                        </a:tabLst>
                      </a:pPr>
                      <a:r>
                        <a:rPr lang="en-US" sz="1800" b="1">
                          <a:latin typeface="Cambria"/>
                          <a:ea typeface="Times New Roman"/>
                          <a:cs typeface="Times New Roman"/>
                        </a:rPr>
                        <a:t>Traffic Components</a:t>
                      </a:r>
                      <a:endParaRPr lang="en-US" sz="1200" b="1">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rowSpan="2">
                  <a:txBody>
                    <a:bodyPr/>
                    <a:lstStyle/>
                    <a:p>
                      <a:pPr algn="ctr" rtl="0">
                        <a:lnSpc>
                          <a:spcPct val="115000"/>
                        </a:lnSpc>
                        <a:spcAft>
                          <a:spcPts val="0"/>
                        </a:spcAft>
                        <a:tabLst>
                          <a:tab pos="808355" algn="l"/>
                        </a:tabLst>
                      </a:pPr>
                      <a:r>
                        <a:rPr lang="en-US" sz="1800" b="1">
                          <a:latin typeface="Cambria"/>
                          <a:ea typeface="Times New Roman"/>
                          <a:cs typeface="Times New Roman"/>
                        </a:rPr>
                        <a:t>App. width(m)</a:t>
                      </a:r>
                      <a:endParaRPr lang="en-US" sz="1200" b="1">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5669">
                <a:tc vMerge="1">
                  <a:txBody>
                    <a:bodyPr/>
                    <a:lstStyle/>
                    <a:p>
                      <a:pPr rtl="1"/>
                      <a:endParaRPr lang="ar-IQ"/>
                    </a:p>
                  </a:txBody>
                  <a:tcPr/>
                </a:tc>
                <a:tc vMerge="1">
                  <a:txBody>
                    <a:bodyPr/>
                    <a:lstStyle/>
                    <a:p>
                      <a:pPr rtl="1"/>
                      <a:endParaRPr lang="ar-IQ"/>
                    </a:p>
                  </a:txBody>
                  <a:tcPr/>
                </a:tc>
                <a:tc vMerge="1">
                  <a:txBody>
                    <a:bodyPr/>
                    <a:lstStyle/>
                    <a:p>
                      <a:pPr rtl="1"/>
                      <a:endParaRPr lang="ar-IQ"/>
                    </a:p>
                  </a:txBody>
                  <a:tcPr/>
                </a:tc>
                <a:tc>
                  <a:txBody>
                    <a:bodyPr/>
                    <a:lstStyle/>
                    <a:p>
                      <a:pPr algn="ctr" rtl="0">
                        <a:lnSpc>
                          <a:spcPct val="115000"/>
                        </a:lnSpc>
                        <a:spcAft>
                          <a:spcPts val="0"/>
                        </a:spcAft>
                        <a:tabLst>
                          <a:tab pos="808355" algn="l"/>
                        </a:tabLst>
                      </a:pPr>
                      <a:r>
                        <a:rPr lang="en-US" sz="1800" b="1" dirty="0" err="1">
                          <a:latin typeface="Cambria"/>
                          <a:ea typeface="Times New Roman"/>
                          <a:cs typeface="Times New Roman"/>
                        </a:rPr>
                        <a:t>Pass.Car</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1800" b="1" dirty="0" err="1">
                          <a:latin typeface="Cambria"/>
                          <a:ea typeface="Times New Roman"/>
                          <a:cs typeface="Times New Roman"/>
                        </a:rPr>
                        <a:t>S.buse</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1800" b="1" dirty="0">
                          <a:latin typeface="Cambria"/>
                          <a:ea typeface="Times New Roman"/>
                          <a:cs typeface="Times New Roman"/>
                        </a:rPr>
                        <a:t>Truck</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tabLst>
                          <a:tab pos="808355" algn="l"/>
                        </a:tabLst>
                      </a:pPr>
                      <a:r>
                        <a:rPr lang="en-US" sz="1800" b="1" dirty="0">
                          <a:latin typeface="Cambria"/>
                          <a:ea typeface="Times New Roman"/>
                          <a:cs typeface="Times New Roman"/>
                        </a:rPr>
                        <a:t>Cycle</a:t>
                      </a:r>
                      <a:endParaRPr lang="en-US" sz="1200" b="1"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rtl="1"/>
                      <a:endParaRPr lang="ar-IQ"/>
                    </a:p>
                  </a:txBody>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1</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NB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Th + RT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dirty="0">
                          <a:latin typeface="Cambria"/>
                          <a:ea typeface="Times New Roman"/>
                          <a:cs typeface="Times New Roman"/>
                        </a:rPr>
                        <a:t>500</a:t>
                      </a:r>
                      <a:endParaRPr lang="en-US" sz="1200"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20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dirty="0">
                          <a:latin typeface="Cambria"/>
                          <a:ea typeface="Times New Roman"/>
                          <a:cs typeface="Times New Roman"/>
                        </a:rPr>
                        <a:t>7.5</a:t>
                      </a:r>
                      <a:endParaRPr lang="en-US" sz="1200"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2</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NB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LT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50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7.5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3</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SB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dirty="0" err="1">
                          <a:latin typeface="Cambria"/>
                          <a:ea typeface="Times New Roman"/>
                          <a:cs typeface="Times New Roman"/>
                        </a:rPr>
                        <a:t>Th</a:t>
                      </a:r>
                      <a:r>
                        <a:rPr lang="en-US" sz="1800" dirty="0">
                          <a:latin typeface="Cambria"/>
                          <a:ea typeface="Times New Roman"/>
                          <a:cs typeface="Times New Roman"/>
                        </a:rPr>
                        <a:t> + RT</a:t>
                      </a:r>
                      <a:endParaRPr lang="en-US" sz="1200"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400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150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7.5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4</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SB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LT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40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dirty="0">
                          <a:latin typeface="Cambria"/>
                          <a:ea typeface="Times New Roman"/>
                          <a:cs typeface="Times New Roman"/>
                        </a:rPr>
                        <a:t>7.5</a:t>
                      </a:r>
                      <a:endParaRPr lang="en-US" sz="1200"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WB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Th + RT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400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50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6</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WB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LT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300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60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20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7</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EB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Th + RT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200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180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4</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16</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3.5</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04">
                <a:tc>
                  <a:txBody>
                    <a:bodyPr/>
                    <a:lstStyle/>
                    <a:p>
                      <a:pPr algn="ctr" rtl="0">
                        <a:lnSpc>
                          <a:spcPct val="115000"/>
                        </a:lnSpc>
                        <a:spcAft>
                          <a:spcPts val="0"/>
                        </a:spcAft>
                        <a:tabLst>
                          <a:tab pos="808355" algn="l"/>
                        </a:tabLst>
                      </a:pPr>
                      <a:r>
                        <a:rPr lang="en-US" sz="1800">
                          <a:latin typeface="Cambria"/>
                          <a:ea typeface="Times New Roman"/>
                          <a:cs typeface="Times New Roman"/>
                        </a:rPr>
                        <a:t>8</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EB</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LT</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260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20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a:latin typeface="Cambria"/>
                          <a:ea typeface="Times New Roman"/>
                          <a:cs typeface="Times New Roman"/>
                        </a:rPr>
                        <a:t>10</a:t>
                      </a:r>
                      <a:endParaRPr lang="en-US" sz="120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tabLst>
                          <a:tab pos="808355" algn="l"/>
                        </a:tabLst>
                      </a:pPr>
                      <a:r>
                        <a:rPr lang="en-US" sz="1800" dirty="0">
                          <a:latin typeface="Cambria"/>
                          <a:ea typeface="Times New Roman"/>
                          <a:cs typeface="Times New Roman"/>
                        </a:rPr>
                        <a:t>3.5</a:t>
                      </a:r>
                      <a:endParaRPr lang="en-US" sz="1200" dirty="0">
                        <a:latin typeface="Calibri"/>
                        <a:ea typeface="Times New Roman"/>
                        <a:cs typeface="Arial"/>
                      </a:endParaRPr>
                    </a:p>
                  </a:txBody>
                  <a:tcPr marL="64331" marR="64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116632"/>
            <a:ext cx="8568952" cy="6703738"/>
          </a:xfrm>
          <a:prstGeom prst="rect">
            <a:avLst/>
          </a:prstGeom>
        </p:spPr>
      </p:pic>
    </p:spTree>
    <p:extLst>
      <p:ext uri="{BB962C8B-B14F-4D97-AF65-F5344CB8AC3E}">
        <p14:creationId xmlns:p14="http://schemas.microsoft.com/office/powerpoint/2010/main" val="1874305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8" y="116632"/>
            <a:ext cx="8568952" cy="6624736"/>
          </a:xfrm>
          <a:prstGeom prst="rect">
            <a:avLst/>
          </a:prstGeom>
        </p:spPr>
      </p:pic>
    </p:spTree>
    <p:extLst>
      <p:ext uri="{BB962C8B-B14F-4D97-AF65-F5344CB8AC3E}">
        <p14:creationId xmlns:p14="http://schemas.microsoft.com/office/powerpoint/2010/main" val="2953830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7544" y="0"/>
            <a:ext cx="8496943" cy="6858000"/>
          </a:xfrm>
          <a:prstGeom prst="rect">
            <a:avLst/>
          </a:prstGeom>
        </p:spPr>
      </p:pic>
    </p:spTree>
    <p:extLst>
      <p:ext uri="{BB962C8B-B14F-4D97-AF65-F5344CB8AC3E}">
        <p14:creationId xmlns:p14="http://schemas.microsoft.com/office/powerpoint/2010/main" val="2896816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75214" y="0"/>
            <a:ext cx="8993571" cy="6858000"/>
          </a:xfrm>
          <a:prstGeom prst="rect">
            <a:avLst/>
          </a:prstGeom>
        </p:spPr>
      </p:pic>
    </p:spTree>
    <p:extLst>
      <p:ext uri="{BB962C8B-B14F-4D97-AF65-F5344CB8AC3E}">
        <p14:creationId xmlns:p14="http://schemas.microsoft.com/office/powerpoint/2010/main" val="1475868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95536" y="3717032"/>
            <a:ext cx="8496944" cy="3353342"/>
          </a:xfrm>
          <a:prstGeom prst="rect">
            <a:avLst/>
          </a:prstGeom>
        </p:spPr>
      </p:pic>
      <p:pic>
        <p:nvPicPr>
          <p:cNvPr id="3" name="صورة 2"/>
          <p:cNvPicPr>
            <a:picLocks noChangeAspect="1"/>
          </p:cNvPicPr>
          <p:nvPr/>
        </p:nvPicPr>
        <p:blipFill>
          <a:blip r:embed="rId3"/>
          <a:stretch>
            <a:fillRect/>
          </a:stretch>
        </p:blipFill>
        <p:spPr>
          <a:xfrm>
            <a:off x="395536" y="476672"/>
            <a:ext cx="8568953" cy="3024336"/>
          </a:xfrm>
          <a:prstGeom prst="rect">
            <a:avLst/>
          </a:prstGeom>
        </p:spPr>
      </p:pic>
    </p:spTree>
    <p:extLst>
      <p:ext uri="{BB962C8B-B14F-4D97-AF65-F5344CB8AC3E}">
        <p14:creationId xmlns:p14="http://schemas.microsoft.com/office/powerpoint/2010/main" val="919342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611560" y="1680533"/>
            <a:ext cx="8064896" cy="2756579"/>
          </a:xfrm>
          <a:prstGeom prst="rect">
            <a:avLst/>
          </a:prstGeom>
        </p:spPr>
      </p:pic>
    </p:spTree>
    <p:extLst>
      <p:ext uri="{BB962C8B-B14F-4D97-AF65-F5344CB8AC3E}">
        <p14:creationId xmlns:p14="http://schemas.microsoft.com/office/powerpoint/2010/main" val="72671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weddingsbydon.com/108-wedding-planner/RedRoseThankYouBIG.gif"/>
          <p:cNvPicPr>
            <a:picLocks noChangeAspect="1" noChangeArrowheads="1" noCrop="1"/>
          </p:cNvPicPr>
          <p:nvPr/>
        </p:nvPicPr>
        <p:blipFill>
          <a:blip r:embed="rId2" cstate="print"/>
          <a:srcRect/>
          <a:stretch>
            <a:fillRect/>
          </a:stretch>
        </p:blipFill>
        <p:spPr bwMode="auto">
          <a:xfrm>
            <a:off x="539552" y="692696"/>
            <a:ext cx="8070826"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
          <p:cNvSpPr>
            <a:spLocks noChangeArrowheads="1"/>
          </p:cNvSpPr>
          <p:nvPr/>
        </p:nvSpPr>
        <p:spPr bwMode="auto">
          <a:xfrm>
            <a:off x="611560" y="260648"/>
            <a:ext cx="403244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Advantages</a:t>
            </a:r>
          </a:p>
          <a:p>
            <a:pPr marL="0" marR="0" lvl="0" indent="0" algn="l" defTabSz="914400" rtl="0" eaLnBrk="0" fontAlgn="base" latinLnBrk="0" hangingPunct="0">
              <a:lnSpc>
                <a:spcPct val="100000"/>
              </a:lnSpc>
              <a:spcBef>
                <a:spcPct val="0"/>
              </a:spcBef>
              <a:spcAft>
                <a:spcPct val="0"/>
              </a:spcAft>
              <a:buClrTx/>
              <a:buSzTx/>
              <a:buFontTx/>
              <a:buChar char="•"/>
              <a:tabLst/>
            </a:pPr>
            <a:r>
              <a:rPr lang="en-US" sz="2800" dirty="0" smtClean="0">
                <a:latin typeface="Comic Sans MS" pitchFamily="66" charset="0"/>
              </a:rPr>
              <a:t>Increase the capacity</a:t>
            </a:r>
          </a:p>
          <a:p>
            <a:pPr marL="0" marR="0" lvl="0" indent="0" algn="l" defTabSz="914400" rtl="0" eaLnBrk="0" fontAlgn="base" latinLnBrk="0" hangingPunct="0">
              <a:lnSpc>
                <a:spcPct val="100000"/>
              </a:lnSpc>
              <a:spcBef>
                <a:spcPct val="0"/>
              </a:spcBef>
              <a:spcAft>
                <a:spcPct val="0"/>
              </a:spcAft>
              <a:buClrTx/>
              <a:buSzTx/>
              <a:buFontTx/>
              <a:buChar char="•"/>
              <a:tabLst/>
            </a:pPr>
            <a:r>
              <a:rPr lang="en-US" sz="2800" dirty="0" smtClean="0">
                <a:latin typeface="Comic Sans MS" pitchFamily="66" charset="0"/>
              </a:rPr>
              <a:t>Provides ordinarily movement of traffic</a:t>
            </a:r>
          </a:p>
          <a:p>
            <a:pPr marL="0" marR="0" lvl="0" indent="0" algn="l" defTabSz="914400" rtl="0" eaLnBrk="0" fontAlgn="base" latinLnBrk="0" hangingPunct="0">
              <a:lnSpc>
                <a:spcPct val="100000"/>
              </a:lnSpc>
              <a:spcBef>
                <a:spcPct val="0"/>
              </a:spcBef>
              <a:spcAft>
                <a:spcPct val="0"/>
              </a:spcAft>
              <a:buClrTx/>
              <a:buSzTx/>
              <a:buFontTx/>
              <a:buChar char="•"/>
              <a:tabLst/>
            </a:pPr>
            <a:r>
              <a:rPr lang="en-US" sz="2800" dirty="0" smtClean="0">
                <a:latin typeface="Comic Sans MS" pitchFamily="66" charset="0"/>
              </a:rPr>
              <a:t>Reduce the accident</a:t>
            </a:r>
          </a:p>
          <a:p>
            <a:pPr marL="0" marR="0" lvl="0" indent="0" algn="l" defTabSz="914400" rtl="0" eaLnBrk="0" fontAlgn="base" latinLnBrk="0" hangingPunct="0">
              <a:lnSpc>
                <a:spcPct val="100000"/>
              </a:lnSpc>
              <a:spcBef>
                <a:spcPct val="0"/>
              </a:spcBef>
              <a:spcAft>
                <a:spcPct val="0"/>
              </a:spcAft>
              <a:buClrTx/>
              <a:buSzTx/>
              <a:buFontTx/>
              <a:buChar char="•"/>
              <a:tabLst/>
            </a:pPr>
            <a:r>
              <a:rPr lang="en-US" sz="2800" dirty="0" smtClean="0">
                <a:latin typeface="Comic Sans MS" pitchFamily="66" charset="0"/>
              </a:rPr>
              <a:t>Replace traffic police</a:t>
            </a:r>
          </a:p>
          <a:p>
            <a:pPr marL="0" marR="0" lvl="0" indent="0" algn="l" defTabSz="914400" rtl="0" eaLnBrk="0" fontAlgn="base" latinLnBrk="0" hangingPunct="0">
              <a:lnSpc>
                <a:spcPct val="100000"/>
              </a:lnSpc>
              <a:spcBef>
                <a:spcPct val="0"/>
              </a:spcBef>
              <a:spcAft>
                <a:spcPct val="0"/>
              </a:spcAft>
              <a:buClrTx/>
              <a:buSzTx/>
              <a:tabLst/>
            </a:pPr>
            <a:endParaRPr lang="en-US" sz="2800" dirty="0" smtClean="0">
              <a:latin typeface="Comic Sans MS" pitchFamily="66" charset="0"/>
            </a:endParaRPr>
          </a:p>
        </p:txBody>
      </p:sp>
      <p:pic>
        <p:nvPicPr>
          <p:cNvPr id="4" name="Picture 6" descr="http://toolkit.irap.org/includes/image.asp?id=5&amp;size=full&amp;ext=.jpg"/>
          <p:cNvPicPr>
            <a:picLocks noChangeAspect="1" noChangeArrowheads="1"/>
          </p:cNvPicPr>
          <p:nvPr/>
        </p:nvPicPr>
        <p:blipFill>
          <a:blip r:embed="rId2" cstate="print"/>
          <a:srcRect t="16800" b="14321"/>
          <a:stretch>
            <a:fillRect/>
          </a:stretch>
        </p:blipFill>
        <p:spPr bwMode="auto">
          <a:xfrm>
            <a:off x="1475656" y="3140968"/>
            <a:ext cx="6830122" cy="3528392"/>
          </a:xfrm>
          <a:prstGeom prst="rect">
            <a:avLst/>
          </a:prstGeom>
          <a:noFill/>
        </p:spPr>
      </p:pic>
      <p:sp>
        <p:nvSpPr>
          <p:cNvPr id="5" name="Rectangle 4"/>
          <p:cNvSpPr/>
          <p:nvPr/>
        </p:nvSpPr>
        <p:spPr>
          <a:xfrm>
            <a:off x="4932040" y="267032"/>
            <a:ext cx="4176464" cy="2369880"/>
          </a:xfrm>
          <a:prstGeom prst="rect">
            <a:avLst/>
          </a:prstGeom>
        </p:spPr>
        <p:txBody>
          <a:bodyPr wrap="square">
            <a:spAutoFit/>
          </a:bodyPr>
          <a:lstStyle/>
          <a:p>
            <a:pPr algn="l" rtl="0" fontAlgn="base">
              <a:spcBef>
                <a:spcPct val="0"/>
              </a:spcBef>
              <a:spcAft>
                <a:spcPct val="0"/>
              </a:spcAft>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Disadvantages</a:t>
            </a:r>
          </a:p>
          <a:p>
            <a:pPr lvl="0" algn="l" rtl="0" eaLnBrk="0" fontAlgn="base" hangingPunct="0">
              <a:spcBef>
                <a:spcPct val="0"/>
              </a:spcBef>
              <a:spcAft>
                <a:spcPct val="0"/>
              </a:spcAft>
              <a:buFontTx/>
              <a:buChar char="•"/>
            </a:pPr>
            <a:r>
              <a:rPr lang="en-US" sz="2800" dirty="0" smtClean="0">
                <a:latin typeface="Comic Sans MS" pitchFamily="66" charset="0"/>
              </a:rPr>
              <a:t>Rear and type conflict can increase</a:t>
            </a:r>
          </a:p>
          <a:p>
            <a:pPr lvl="0" algn="l" rtl="0" eaLnBrk="0" fontAlgn="base" hangingPunct="0">
              <a:spcBef>
                <a:spcPct val="0"/>
              </a:spcBef>
              <a:spcAft>
                <a:spcPct val="0"/>
              </a:spcAft>
              <a:buFontTx/>
              <a:buChar char="•"/>
            </a:pPr>
            <a:r>
              <a:rPr lang="en-US" sz="2800" dirty="0" smtClean="0">
                <a:latin typeface="Comic Sans MS" pitchFamily="66" charset="0"/>
              </a:rPr>
              <a:t>Vehicles are delayed</a:t>
            </a:r>
          </a:p>
          <a:p>
            <a:pPr lvl="0" algn="l" rtl="0" eaLnBrk="0" fontAlgn="base" hangingPunct="0">
              <a:spcBef>
                <a:spcPct val="0"/>
              </a:spcBef>
              <a:spcAft>
                <a:spcPct val="0"/>
              </a:spcAft>
              <a:buFontTx/>
              <a:buChar char="•"/>
            </a:pPr>
            <a:r>
              <a:rPr lang="en-US" sz="2800" dirty="0" smtClean="0">
                <a:latin typeface="Comic Sans MS" pitchFamily="66" charset="0"/>
              </a:rPr>
              <a:t>Power failure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7384"/>
            <a:ext cx="6912768" cy="769441"/>
          </a:xfrm>
          <a:prstGeom prst="rect">
            <a:avLst/>
          </a:prstGeom>
        </p:spPr>
        <p:txBody>
          <a:bodyPr wrap="square">
            <a:spAutoFit/>
          </a:bodyPr>
          <a:lstStyle/>
          <a:p>
            <a:pPr algn="ctr">
              <a:lnSpc>
                <a:spcPct val="150000"/>
              </a:lnSpc>
            </a:pPr>
            <a:r>
              <a:rPr lang="en-US" sz="32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Types of Signals Design</a:t>
            </a:r>
          </a:p>
        </p:txBody>
      </p:sp>
      <p:sp>
        <p:nvSpPr>
          <p:cNvPr id="5" name="Rectangle 4"/>
          <p:cNvSpPr/>
          <p:nvPr/>
        </p:nvSpPr>
        <p:spPr>
          <a:xfrm>
            <a:off x="1907704" y="6146140"/>
            <a:ext cx="5616624" cy="523220"/>
          </a:xfrm>
          <a:prstGeom prst="rect">
            <a:avLst/>
          </a:prstGeom>
        </p:spPr>
        <p:txBody>
          <a:bodyPr wrap="square">
            <a:spAutoFit/>
          </a:bodyPr>
          <a:lstStyle/>
          <a:p>
            <a:pPr algn="l" rtl="0"/>
            <a:r>
              <a:rPr lang="en-US" sz="2800" b="1" dirty="0" smtClean="0">
                <a:solidFill>
                  <a:srgbClr val="0000FF"/>
                </a:solidFill>
                <a:latin typeface="Comic Sans MS" pitchFamily="66" charset="0"/>
              </a:rPr>
              <a:t>vehicle actuated traffic signals</a:t>
            </a:r>
            <a:endParaRPr lang="ar-IQ" sz="2800" b="1" dirty="0" smtClean="0">
              <a:solidFill>
                <a:srgbClr val="0000FF"/>
              </a:solidFill>
              <a:latin typeface="Comic Sans MS" pitchFamily="66" charset="0"/>
            </a:endParaRPr>
          </a:p>
        </p:txBody>
      </p:sp>
      <p:pic>
        <p:nvPicPr>
          <p:cNvPr id="239618" name="Picture 2" descr="http://www.keona.co.kr/adm/upload/product/2_e%5b1%5d.gif"/>
          <p:cNvPicPr>
            <a:picLocks noChangeAspect="1" noChangeArrowheads="1"/>
          </p:cNvPicPr>
          <p:nvPr/>
        </p:nvPicPr>
        <p:blipFill>
          <a:blip r:embed="rId2" cstate="print"/>
          <a:srcRect/>
          <a:stretch>
            <a:fillRect/>
          </a:stretch>
        </p:blipFill>
        <p:spPr bwMode="auto">
          <a:xfrm>
            <a:off x="2360069" y="764704"/>
            <a:ext cx="4660203" cy="2664296"/>
          </a:xfrm>
          <a:prstGeom prst="rect">
            <a:avLst/>
          </a:prstGeom>
          <a:noFill/>
        </p:spPr>
      </p:pic>
      <p:pic>
        <p:nvPicPr>
          <p:cNvPr id="239620" name="Picture 4" descr="http://www.itsknowledgeresources.its.dot.gov/its/bcllupdate/ArterialTrafficControl/image2.jpg"/>
          <p:cNvPicPr>
            <a:picLocks noChangeAspect="1" noChangeArrowheads="1"/>
          </p:cNvPicPr>
          <p:nvPr/>
        </p:nvPicPr>
        <p:blipFill>
          <a:blip r:embed="rId3" cstate="print"/>
          <a:srcRect/>
          <a:stretch>
            <a:fillRect/>
          </a:stretch>
        </p:blipFill>
        <p:spPr bwMode="auto">
          <a:xfrm>
            <a:off x="511621" y="3350065"/>
            <a:ext cx="4420419" cy="2815239"/>
          </a:xfrm>
          <a:prstGeom prst="rect">
            <a:avLst/>
          </a:prstGeom>
          <a:noFill/>
        </p:spPr>
      </p:pic>
      <p:pic>
        <p:nvPicPr>
          <p:cNvPr id="239622" name="Picture 6" descr="http://www.dimts.in/it1.png"/>
          <p:cNvPicPr>
            <a:picLocks noChangeAspect="1" noChangeArrowheads="1"/>
          </p:cNvPicPr>
          <p:nvPr/>
        </p:nvPicPr>
        <p:blipFill>
          <a:blip r:embed="rId4" cstate="print"/>
          <a:srcRect/>
          <a:stretch>
            <a:fillRect/>
          </a:stretch>
        </p:blipFill>
        <p:spPr bwMode="auto">
          <a:xfrm>
            <a:off x="5076056" y="3501008"/>
            <a:ext cx="3744416" cy="26642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57398"/>
            <a:ext cx="6912768" cy="938719"/>
          </a:xfrm>
          <a:prstGeom prst="rect">
            <a:avLst/>
          </a:prstGeom>
        </p:spPr>
        <p:txBody>
          <a:bodyPr wrap="square">
            <a:spAutoFit/>
          </a:bodyPr>
          <a:lstStyle/>
          <a:p>
            <a:pPr algn="ctr">
              <a:lnSpc>
                <a:spcPct val="150000"/>
              </a:lnSpc>
            </a:pPr>
            <a:r>
              <a:rPr lang="en-US" sz="40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Types of Signals Design</a:t>
            </a:r>
          </a:p>
        </p:txBody>
      </p:sp>
      <p:sp>
        <p:nvSpPr>
          <p:cNvPr id="3" name="Rectangle 2"/>
          <p:cNvSpPr/>
          <p:nvPr/>
        </p:nvSpPr>
        <p:spPr>
          <a:xfrm>
            <a:off x="2483768" y="5445224"/>
            <a:ext cx="4680520" cy="523220"/>
          </a:xfrm>
          <a:prstGeom prst="rect">
            <a:avLst/>
          </a:prstGeom>
        </p:spPr>
        <p:txBody>
          <a:bodyPr wrap="square">
            <a:spAutoFit/>
          </a:bodyPr>
          <a:lstStyle/>
          <a:p>
            <a:pPr algn="l" rtl="0"/>
            <a:r>
              <a:rPr lang="en-US" sz="2800" b="1" dirty="0" smtClean="0">
                <a:solidFill>
                  <a:srgbClr val="0000FF"/>
                </a:solidFill>
                <a:latin typeface="Comic Sans MS" pitchFamily="66" charset="0"/>
              </a:rPr>
              <a:t>Fixed time traffic signals</a:t>
            </a:r>
            <a:endParaRPr lang="ar-IQ" sz="2800" b="1" dirty="0" smtClean="0">
              <a:solidFill>
                <a:srgbClr val="0000FF"/>
              </a:solidFill>
              <a:latin typeface="Comic Sans MS" pitchFamily="66" charset="0"/>
            </a:endParaRPr>
          </a:p>
        </p:txBody>
      </p:sp>
      <p:pic>
        <p:nvPicPr>
          <p:cNvPr id="266242" name="Picture 2" descr="http://payload38.cargocollective.com/1/1/54016/3062103/120223IntersectionAnalysisPRESENTATION-11.png"/>
          <p:cNvPicPr>
            <a:picLocks noChangeAspect="1" noChangeArrowheads="1"/>
          </p:cNvPicPr>
          <p:nvPr/>
        </p:nvPicPr>
        <p:blipFill>
          <a:blip r:embed="rId2" cstate="print"/>
          <a:srcRect t="17397"/>
          <a:stretch>
            <a:fillRect/>
          </a:stretch>
        </p:blipFill>
        <p:spPr bwMode="auto">
          <a:xfrm>
            <a:off x="1403648" y="1196752"/>
            <a:ext cx="6696744" cy="415094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57398"/>
            <a:ext cx="5688632" cy="923330"/>
          </a:xfrm>
          <a:prstGeom prst="rect">
            <a:avLst/>
          </a:prstGeom>
        </p:spPr>
        <p:txBody>
          <a:bodyPr wrap="square">
            <a:spAutoFit/>
          </a:bodyPr>
          <a:lstStyle/>
          <a:p>
            <a:pPr algn="ctr">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Design Procedure Steps </a:t>
            </a:r>
          </a:p>
        </p:txBody>
      </p:sp>
      <p:sp>
        <p:nvSpPr>
          <p:cNvPr id="265217" name="Rectangle 1"/>
          <p:cNvSpPr>
            <a:spLocks noChangeArrowheads="1"/>
          </p:cNvSpPr>
          <p:nvPr/>
        </p:nvSpPr>
        <p:spPr bwMode="auto">
          <a:xfrm>
            <a:off x="611560" y="972592"/>
            <a:ext cx="842493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50000"/>
              </a:lnSpc>
              <a:spcBef>
                <a:spcPct val="0"/>
              </a:spcBef>
              <a:spcAft>
                <a:spcPct val="0"/>
              </a:spcAft>
              <a:buClrTx/>
              <a:buSzTx/>
              <a:buFont typeface="+mj-lt"/>
              <a:buAutoNum type="arabicPeriod"/>
              <a:tabLst/>
            </a:pPr>
            <a:r>
              <a:rPr lang="en-US" sz="2800" dirty="0" smtClean="0">
                <a:latin typeface="Comic Sans MS" pitchFamily="66" charset="0"/>
              </a:rPr>
              <a:t>Phase design, </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sz="2800" dirty="0" smtClean="0">
                <a:solidFill>
                  <a:srgbClr val="0000FF"/>
                </a:solidFill>
                <a:latin typeface="Comic Sans MS" pitchFamily="66" charset="0"/>
              </a:rPr>
              <a:t>Determination of intervals time,</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sz="2800" dirty="0" smtClean="0">
                <a:latin typeface="Comic Sans MS" pitchFamily="66" charset="0"/>
              </a:rPr>
              <a:t>Determination of cycle time, </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sz="2800" dirty="0" smtClean="0">
                <a:solidFill>
                  <a:srgbClr val="0000FF"/>
                </a:solidFill>
                <a:latin typeface="Comic Sans MS" pitchFamily="66" charset="0"/>
              </a:rPr>
              <a:t>Apportioning of green time, </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sz="2800" dirty="0" smtClean="0">
                <a:latin typeface="Comic Sans MS" pitchFamily="66" charset="0"/>
              </a:rPr>
              <a:t>Pedestrian crossing requirements, </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sz="2800" dirty="0" smtClean="0">
                <a:solidFill>
                  <a:srgbClr val="0000FF"/>
                </a:solidFill>
                <a:latin typeface="Comic Sans MS" pitchFamily="66" charset="0"/>
              </a:rPr>
              <a:t>The performance evaluation of the above design</a:t>
            </a:r>
            <a:r>
              <a:rPr kumimoji="0" lang="en-US" sz="2800" b="0" i="0" u="none" strike="noStrike" cap="none" normalizeH="0" baseline="0" dirty="0" smtClean="0">
                <a:ln>
                  <a:noFill/>
                </a:ln>
                <a:solidFill>
                  <a:srgbClr val="0000FF"/>
                </a:solidFill>
                <a:effectLst/>
                <a:latin typeface="Cambria"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168352" cy="92333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Phase Design</a:t>
            </a:r>
          </a:p>
        </p:txBody>
      </p:sp>
      <p:sp>
        <p:nvSpPr>
          <p:cNvPr id="264193" name="Rectangle 1"/>
          <p:cNvSpPr>
            <a:spLocks noChangeArrowheads="1"/>
          </p:cNvSpPr>
          <p:nvPr/>
        </p:nvSpPr>
        <p:spPr bwMode="auto">
          <a:xfrm>
            <a:off x="539552" y="836712"/>
            <a:ext cx="82809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rPr>
              <a:t>Its to separate the conflicting movements into various phases. </a:t>
            </a:r>
          </a:p>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smtClean="0">
                <a:solidFill>
                  <a:srgbClr val="0000FF"/>
                </a:solidFill>
                <a:latin typeface="Comic Sans MS" pitchFamily="66" charset="0"/>
              </a:rPr>
              <a:t>If all the movements are to be separated with no conflicts, then a large number of phases are required.</a:t>
            </a:r>
          </a:p>
        </p:txBody>
      </p:sp>
      <p:pic>
        <p:nvPicPr>
          <p:cNvPr id="264194" name="Picture 2"/>
          <p:cNvPicPr>
            <a:picLocks noChangeAspect="1" noChangeArrowheads="1"/>
          </p:cNvPicPr>
          <p:nvPr/>
        </p:nvPicPr>
        <p:blipFill>
          <a:blip r:embed="rId2" cstate="print"/>
          <a:srcRect/>
          <a:stretch>
            <a:fillRect/>
          </a:stretch>
        </p:blipFill>
        <p:spPr bwMode="auto">
          <a:xfrm>
            <a:off x="804861" y="2780928"/>
            <a:ext cx="7871595" cy="3826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27384"/>
            <a:ext cx="3168352" cy="92333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Phase Design</a:t>
            </a:r>
          </a:p>
        </p:txBody>
      </p:sp>
      <p:pic>
        <p:nvPicPr>
          <p:cNvPr id="263170" name="Picture 2"/>
          <p:cNvPicPr>
            <a:picLocks noChangeAspect="1" noChangeArrowheads="1"/>
          </p:cNvPicPr>
          <p:nvPr/>
        </p:nvPicPr>
        <p:blipFill>
          <a:blip r:embed="rId2" cstate="print"/>
          <a:srcRect/>
          <a:stretch>
            <a:fillRect/>
          </a:stretch>
        </p:blipFill>
        <p:spPr bwMode="auto">
          <a:xfrm>
            <a:off x="1547664" y="908720"/>
            <a:ext cx="6528998"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384"/>
            <a:ext cx="3168352" cy="923330"/>
          </a:xfrm>
          <a:prstGeom prst="rect">
            <a:avLst/>
          </a:prstGeom>
        </p:spPr>
        <p:txBody>
          <a:bodyPr wrap="square">
            <a:spAutoFit/>
          </a:bodyPr>
          <a:lstStyle/>
          <a:p>
            <a:pPr algn="l">
              <a:lnSpc>
                <a:spcPct val="150000"/>
              </a:lnSpc>
            </a:pPr>
            <a:r>
              <a:rPr lang="en-US" sz="3600" b="1" u="sng" dirty="0" smtClean="0">
                <a:solidFill>
                  <a:srgbClr val="FF0000"/>
                </a:solidFill>
                <a:effectLst>
                  <a:outerShdw blurRad="38100" dist="38100" dir="2700000" algn="tl">
                    <a:srgbClr val="000000">
                      <a:alpha val="43137"/>
                    </a:srgbClr>
                  </a:outerShdw>
                </a:effectLst>
                <a:latin typeface="Segoe Print" pitchFamily="2" charset="0"/>
                <a:cs typeface="Vrinda" pitchFamily="34" charset="0"/>
              </a:rPr>
              <a:t>Phase Design</a:t>
            </a:r>
          </a:p>
        </p:txBody>
      </p:sp>
      <p:pic>
        <p:nvPicPr>
          <p:cNvPr id="262145" name="Picture 1"/>
          <p:cNvPicPr>
            <a:picLocks noChangeAspect="1" noChangeArrowheads="1"/>
          </p:cNvPicPr>
          <p:nvPr/>
        </p:nvPicPr>
        <p:blipFill>
          <a:blip r:embed="rId2" cstate="print"/>
          <a:srcRect/>
          <a:stretch>
            <a:fillRect/>
          </a:stretch>
        </p:blipFill>
        <p:spPr bwMode="auto">
          <a:xfrm>
            <a:off x="1671793" y="908720"/>
            <a:ext cx="6068559"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eestyle Script"/>
        <a:ea typeface=""/>
        <a:cs typeface=""/>
      </a:majorFont>
      <a:minorFont>
        <a:latin typeface="Freestyle Scrip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Module</Template>
  <TotalTime>2630</TotalTime>
  <Words>679</Words>
  <Application>Microsoft Office PowerPoint</Application>
  <PresentationFormat>عرض على الشاشة (3:4)‏</PresentationFormat>
  <Paragraphs>182</Paragraphs>
  <Slides>28</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28</vt:i4>
      </vt:variant>
    </vt:vector>
  </HeadingPairs>
  <TitlesOfParts>
    <vt:vector size="40" baseType="lpstr">
      <vt:lpstr>Arial</vt:lpstr>
      <vt:lpstr>Calibri</vt:lpstr>
      <vt:lpstr>Cambria</vt:lpstr>
      <vt:lpstr>Comic Sans MS</vt:lpstr>
      <vt:lpstr>Freestyle Script</vt:lpstr>
      <vt:lpstr>Lucida Calligraphy</vt:lpstr>
      <vt:lpstr>Segoe Print</vt:lpstr>
      <vt:lpstr>Segoe UI Semibold</vt:lpstr>
      <vt:lpstr>Times New Roman</vt:lpstr>
      <vt:lpstr>Vrinda</vt:lpstr>
      <vt:lpstr>Wingdings</vt:lpstr>
      <vt:lpstr>Notebook</vt:lpstr>
      <vt:lpstr>Traffic Engineering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FLOW CHARACTERISTICS</dc:title>
  <dc:creator>ENGINEER</dc:creator>
  <cp:lastModifiedBy>dr.ali</cp:lastModifiedBy>
  <cp:revision>270</cp:revision>
  <dcterms:created xsi:type="dcterms:W3CDTF">2013-10-26T19:20:04Z</dcterms:created>
  <dcterms:modified xsi:type="dcterms:W3CDTF">2017-04-26T08:42:51Z</dcterms:modified>
</cp:coreProperties>
</file>